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76" r:id="rId6"/>
    <p:sldId id="297" r:id="rId7"/>
    <p:sldId id="303" r:id="rId8"/>
    <p:sldId id="298" r:id="rId9"/>
    <p:sldId id="291" r:id="rId10"/>
    <p:sldId id="284" r:id="rId11"/>
    <p:sldId id="306" r:id="rId12"/>
    <p:sldId id="309" r:id="rId13"/>
    <p:sldId id="307" r:id="rId14"/>
    <p:sldId id="308" r:id="rId15"/>
    <p:sldId id="310" r:id="rId16"/>
    <p:sldId id="311" r:id="rId17"/>
    <p:sldId id="312" r:id="rId18"/>
    <p:sldId id="313" r:id="rId19"/>
    <p:sldId id="305" r:id="rId20"/>
    <p:sldId id="314" r:id="rId21"/>
    <p:sldId id="296" r:id="rId22"/>
    <p:sldId id="304" r:id="rId23"/>
    <p:sldId id="315"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41F"/>
    <a:srgbClr val="5C8189"/>
    <a:srgbClr val="35667D"/>
    <a:srgbClr val="01151E"/>
    <a:srgbClr val="FBE6CF"/>
    <a:srgbClr val="FFEADF"/>
    <a:srgbClr val="040205"/>
    <a:srgbClr val="171214"/>
    <a:srgbClr val="F4D872"/>
    <a:srgbClr val="3C0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34"/>
  </p:normalViewPr>
  <p:slideViewPr>
    <p:cSldViewPr snapToGrid="0" showGuides="1">
      <p:cViewPr varScale="1">
        <p:scale>
          <a:sx n="106" d="100"/>
          <a:sy n="106" d="100"/>
        </p:scale>
        <p:origin x="792"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86B00C7F-9964-4C57-87BB-15CD1C0F7DDB}"/>
    <pc:docChg chg="delSld">
      <pc:chgData name="Arnab Das" userId="ebdad78e63cdf28d" providerId="LiveId" clId="{86B00C7F-9964-4C57-87BB-15CD1C0F7DDB}" dt="2024-08-10T22:49:30.390" v="0" actId="2696"/>
      <pc:docMkLst>
        <pc:docMk/>
      </pc:docMkLst>
      <pc:sldChg chg="del">
        <pc:chgData name="Arnab Das" userId="ebdad78e63cdf28d" providerId="LiveId" clId="{86B00C7F-9964-4C57-87BB-15CD1C0F7DDB}" dt="2024-08-10T22:49:30.390" v="0" actId="2696"/>
        <pc:sldMkLst>
          <pc:docMk/>
          <pc:sldMk cId="2775535166" sldId="275"/>
        </pc:sldMkLst>
      </pc:sldChg>
      <pc:sldChg chg="del">
        <pc:chgData name="Arnab Das" userId="ebdad78e63cdf28d" providerId="LiveId" clId="{86B00C7F-9964-4C57-87BB-15CD1C0F7DDB}" dt="2024-08-10T22:49:30.390" v="0" actId="2696"/>
        <pc:sldMkLst>
          <pc:docMk/>
          <pc:sldMk cId="2478079616" sldId="277"/>
        </pc:sldMkLst>
      </pc:sldChg>
      <pc:sldChg chg="del">
        <pc:chgData name="Arnab Das" userId="ebdad78e63cdf28d" providerId="LiveId" clId="{86B00C7F-9964-4C57-87BB-15CD1C0F7DDB}" dt="2024-08-10T22:49:30.390" v="0" actId="2696"/>
        <pc:sldMkLst>
          <pc:docMk/>
          <pc:sldMk cId="1640288181" sldId="278"/>
        </pc:sldMkLst>
      </pc:sldChg>
      <pc:sldChg chg="del">
        <pc:chgData name="Arnab Das" userId="ebdad78e63cdf28d" providerId="LiveId" clId="{86B00C7F-9964-4C57-87BB-15CD1C0F7DDB}" dt="2024-08-10T22:49:30.390" v="0" actId="2696"/>
        <pc:sldMkLst>
          <pc:docMk/>
          <pc:sldMk cId="1246021298" sldId="279"/>
        </pc:sldMkLst>
      </pc:sldChg>
      <pc:sldChg chg="del">
        <pc:chgData name="Arnab Das" userId="ebdad78e63cdf28d" providerId="LiveId" clId="{86B00C7F-9964-4C57-87BB-15CD1C0F7DDB}" dt="2024-08-10T22:49:30.390" v="0" actId="2696"/>
        <pc:sldMkLst>
          <pc:docMk/>
          <pc:sldMk cId="2107888131" sldId="281"/>
        </pc:sldMkLst>
      </pc:sldChg>
      <pc:sldChg chg="del">
        <pc:chgData name="Arnab Das" userId="ebdad78e63cdf28d" providerId="LiveId" clId="{86B00C7F-9964-4C57-87BB-15CD1C0F7DDB}" dt="2024-08-10T22:49:30.390" v="0" actId="2696"/>
        <pc:sldMkLst>
          <pc:docMk/>
          <pc:sldMk cId="3157109385" sldId="282"/>
        </pc:sldMkLst>
      </pc:sldChg>
      <pc:sldChg chg="del">
        <pc:chgData name="Arnab Das" userId="ebdad78e63cdf28d" providerId="LiveId" clId="{86B00C7F-9964-4C57-87BB-15CD1C0F7DDB}" dt="2024-08-10T22:49:30.390" v="0" actId="2696"/>
        <pc:sldMkLst>
          <pc:docMk/>
          <pc:sldMk cId="2517140333" sldId="283"/>
        </pc:sldMkLst>
      </pc:sldChg>
      <pc:sldChg chg="del">
        <pc:chgData name="Arnab Das" userId="ebdad78e63cdf28d" providerId="LiveId" clId="{86B00C7F-9964-4C57-87BB-15CD1C0F7DDB}" dt="2024-08-10T22:49:30.390" v="0" actId="2696"/>
        <pc:sldMkLst>
          <pc:docMk/>
          <pc:sldMk cId="3760906987" sldId="285"/>
        </pc:sldMkLst>
      </pc:sldChg>
      <pc:sldChg chg="del">
        <pc:chgData name="Arnab Das" userId="ebdad78e63cdf28d" providerId="LiveId" clId="{86B00C7F-9964-4C57-87BB-15CD1C0F7DDB}" dt="2024-08-10T22:49:30.390" v="0" actId="2696"/>
        <pc:sldMkLst>
          <pc:docMk/>
          <pc:sldMk cId="4157533387" sldId="288"/>
        </pc:sldMkLst>
      </pc:sldChg>
      <pc:sldChg chg="del">
        <pc:chgData name="Arnab Das" userId="ebdad78e63cdf28d" providerId="LiveId" clId="{86B00C7F-9964-4C57-87BB-15CD1C0F7DDB}" dt="2024-08-10T22:49:30.390" v="0" actId="2696"/>
        <pc:sldMkLst>
          <pc:docMk/>
          <pc:sldMk cId="4182148033" sldId="293"/>
        </pc:sldMkLst>
      </pc:sldChg>
      <pc:sldChg chg="del">
        <pc:chgData name="Arnab Das" userId="ebdad78e63cdf28d" providerId="LiveId" clId="{86B00C7F-9964-4C57-87BB-15CD1C0F7DDB}" dt="2024-08-10T22:49:30.390" v="0" actId="2696"/>
        <pc:sldMkLst>
          <pc:docMk/>
          <pc:sldMk cId="32955924" sldId="294"/>
        </pc:sldMkLst>
      </pc:sldChg>
      <pc:sldChg chg="del">
        <pc:chgData name="Arnab Das" userId="ebdad78e63cdf28d" providerId="LiveId" clId="{86B00C7F-9964-4C57-87BB-15CD1C0F7DDB}" dt="2024-08-10T22:49:30.390" v="0"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2024/8/11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59462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dirty="0"/>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dirty="0"/>
              <a:t>lesson</a:t>
            </a:r>
          </a:p>
        </p:txBody>
      </p:sp>
    </p:spTree>
    <p:extLst>
      <p:ext uri="{BB962C8B-B14F-4D97-AF65-F5344CB8AC3E}">
        <p14:creationId xmlns:p14="http://schemas.microsoft.com/office/powerpoint/2010/main" val="1303585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1130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022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 id="2147483671" r:id="rId19"/>
    <p:sldLayoutId id="2147483672" r:id="rId20"/>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sv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6000" dirty="0"/>
              <a:t>KEYCLOAK</a:t>
            </a:r>
            <a:br>
              <a:rPr lang="en-US" altLang="zh-CN" dirty="0"/>
            </a:br>
            <a:r>
              <a:rPr lang="en-US" altLang="zh-CN" sz="2800" dirty="0"/>
              <a:t>Advance Keycloak:</a:t>
            </a:r>
            <a:br>
              <a:rPr lang="en-US" altLang="zh-CN" sz="2800" dirty="0"/>
            </a:br>
            <a:r>
              <a:rPr lang="en-US" altLang="zh-CN" sz="2800" dirty="0"/>
              <a:t>SSO Course from Zero to Hero</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5152" y="4251704"/>
            <a:ext cx="1570612" cy="760288"/>
          </a:xfrm>
        </p:spPr>
        <p:txBody>
          <a:bodyPr/>
          <a:lstStyle/>
          <a:p>
            <a:r>
              <a:rPr lang="en-US" sz="1400" dirty="0"/>
              <a:t>Course By</a:t>
            </a:r>
            <a:r>
              <a:rPr lang="en-US" sz="1600" dirty="0"/>
              <a:t> </a:t>
            </a:r>
            <a:r>
              <a:rPr lang="en-US" dirty="0"/>
              <a:t>Arnab Das</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6522" r="6522"/>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3" name="Picture 2" descr="Keycloak logo - Xpand IT">
            <a:extLst>
              <a:ext uri="{FF2B5EF4-FFF2-40B4-BE49-F238E27FC236}">
                <a16:creationId xmlns:a16="http://schemas.microsoft.com/office/drawing/2014/main" id="{6D47A879-10AA-53C9-712A-52B2F12AF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390" y="5098712"/>
            <a:ext cx="4553046" cy="131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Configure Keycloak Lesson Outline</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1</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r>
              <a:rPr lang="en-US" dirty="0"/>
              <a:t>Realm Settings</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3656045" y="2071947"/>
            <a:ext cx="1865376" cy="866219"/>
          </a:xfrm>
        </p:spPr>
        <p:txBody>
          <a:bodyPr/>
          <a:lstStyle/>
          <a:p>
            <a:r>
              <a:rPr lang="en-US" dirty="0"/>
              <a:t>2</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3658633" y="2922238"/>
            <a:ext cx="1867186" cy="2471878"/>
          </a:xfrm>
        </p:spPr>
        <p:txBody>
          <a:bodyPr/>
          <a:lstStyle/>
          <a:p>
            <a:r>
              <a:rPr lang="en-US" dirty="0"/>
              <a:t>Authentication</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6681994" y="2071947"/>
            <a:ext cx="1865376" cy="866219"/>
          </a:xfrm>
        </p:spPr>
        <p:txBody>
          <a:bodyPr/>
          <a:lstStyle/>
          <a:p>
            <a:r>
              <a:rPr lang="en-US" dirty="0"/>
              <a:t>3</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6681994" y="2929823"/>
            <a:ext cx="1865376" cy="2464293"/>
          </a:xfrm>
        </p:spPr>
        <p:txBody>
          <a:bodyPr/>
          <a:lstStyle/>
          <a:p>
            <a:r>
              <a:rPr lang="en-US" dirty="0"/>
              <a:t>Identity Providers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9498204" y="2067143"/>
            <a:ext cx="1865376" cy="866219"/>
          </a:xfrm>
        </p:spPr>
        <p:txBody>
          <a:bodyPr/>
          <a:lstStyle/>
          <a:p>
            <a:r>
              <a:rPr lang="en-US" dirty="0"/>
              <a:t>4</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9498204" y="2938166"/>
            <a:ext cx="1865376" cy="2464293"/>
          </a:xfrm>
        </p:spPr>
        <p:txBody>
          <a:bodyPr/>
          <a:lstStyle/>
          <a:p>
            <a:r>
              <a:rPr lang="en-US" dirty="0"/>
              <a:t>User federation</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417975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Manage Keycloak Lesson Outline</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838200" y="2067143"/>
            <a:ext cx="1267093" cy="787275"/>
          </a:xfrm>
        </p:spPr>
        <p:txBody>
          <a:bodyPr/>
          <a:lstStyle/>
          <a:p>
            <a:r>
              <a:rPr lang="en-US" dirty="0"/>
              <a:t>1</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838200" y="2847826"/>
            <a:ext cx="1267093" cy="2239706"/>
          </a:xfrm>
        </p:spPr>
        <p:txBody>
          <a:bodyPr/>
          <a:lstStyle/>
          <a:p>
            <a:r>
              <a:rPr lang="en-US" dirty="0"/>
              <a:t>Clients</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2367273" y="2066625"/>
            <a:ext cx="1267093" cy="787275"/>
          </a:xfrm>
        </p:spPr>
        <p:txBody>
          <a:bodyPr/>
          <a:lstStyle/>
          <a:p>
            <a:r>
              <a:rPr lang="en-US" dirty="0"/>
              <a:t>2</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354771" y="2844379"/>
            <a:ext cx="1268322" cy="2246600"/>
          </a:xfrm>
        </p:spPr>
        <p:txBody>
          <a:bodyPr/>
          <a:lstStyle/>
          <a:p>
            <a:r>
              <a:rPr lang="en-US" dirty="0"/>
              <a:t>Clients scopes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3915098" y="2077057"/>
            <a:ext cx="1267093" cy="787275"/>
          </a:xfrm>
        </p:spPr>
        <p:txBody>
          <a:bodyPr/>
          <a:lstStyle/>
          <a:p>
            <a:r>
              <a:rPr lang="en-US" dirty="0"/>
              <a:t>3</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3907211" y="2853900"/>
            <a:ext cx="1267093" cy="2239706"/>
          </a:xfrm>
        </p:spPr>
        <p:txBody>
          <a:bodyPr/>
          <a:lstStyle/>
          <a:p>
            <a:r>
              <a:rPr lang="en-US" dirty="0"/>
              <a:t>Realm roles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5462923" y="2077057"/>
            <a:ext cx="1267093" cy="787275"/>
          </a:xfrm>
        </p:spPr>
        <p:txBody>
          <a:bodyPr/>
          <a:lstStyle/>
          <a:p>
            <a:r>
              <a:rPr lang="en-US" dirty="0"/>
              <a:t>4</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5462923" y="2847826"/>
            <a:ext cx="1267093" cy="2239706"/>
          </a:xfrm>
        </p:spPr>
        <p:txBody>
          <a:bodyPr/>
          <a:lstStyle/>
          <a:p>
            <a:r>
              <a:rPr lang="en-US" dirty="0"/>
              <a:t>Users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7022021" y="2077057"/>
            <a:ext cx="1267093" cy="787275"/>
          </a:xfrm>
        </p:spPr>
        <p:txBody>
          <a:bodyPr/>
          <a:lstStyle/>
          <a:p>
            <a:r>
              <a:rPr lang="en-US" dirty="0"/>
              <a:t>5</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a:xfrm>
            <a:off x="7022021" y="2857519"/>
            <a:ext cx="1267093" cy="2239706"/>
          </a:xfrm>
        </p:spPr>
        <p:txBody>
          <a:bodyPr/>
          <a:lstStyle/>
          <a:p>
            <a:r>
              <a:rPr lang="en-US" dirty="0"/>
              <a:t>Groups</a:t>
            </a:r>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
        <p:nvSpPr>
          <p:cNvPr id="2" name="Text Placeholder 47">
            <a:extLst>
              <a:ext uri="{FF2B5EF4-FFF2-40B4-BE49-F238E27FC236}">
                <a16:creationId xmlns:a16="http://schemas.microsoft.com/office/drawing/2014/main" id="{974EAC90-976E-1648-A3F4-D794956F3436}"/>
              </a:ext>
            </a:extLst>
          </p:cNvPr>
          <p:cNvSpPr txBox="1">
            <a:spLocks/>
          </p:cNvSpPr>
          <p:nvPr/>
        </p:nvSpPr>
        <p:spPr>
          <a:xfrm>
            <a:off x="8600949" y="2077057"/>
            <a:ext cx="1267093" cy="787275"/>
          </a:xfrm>
          <a:prstGeom prst="rect">
            <a:avLst/>
          </a:prstGeom>
          <a:ln w="19050">
            <a:solidFill>
              <a:schemeClr val="accent3"/>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3" name="Text Placeholder 57">
            <a:extLst>
              <a:ext uri="{FF2B5EF4-FFF2-40B4-BE49-F238E27FC236}">
                <a16:creationId xmlns:a16="http://schemas.microsoft.com/office/drawing/2014/main" id="{1062850A-404C-0F44-29F0-C02D0012B7FD}"/>
              </a:ext>
            </a:extLst>
          </p:cNvPr>
          <p:cNvSpPr txBox="1">
            <a:spLocks/>
          </p:cNvSpPr>
          <p:nvPr/>
        </p:nvSpPr>
        <p:spPr>
          <a:xfrm>
            <a:off x="8601332" y="2857519"/>
            <a:ext cx="1267093" cy="2239706"/>
          </a:xfrm>
          <a:prstGeom prst="rect">
            <a:avLst/>
          </a:prstGeom>
          <a:ln w="19050">
            <a:solidFill>
              <a:schemeClr val="accent3"/>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Sessions</a:t>
            </a:r>
          </a:p>
        </p:txBody>
      </p:sp>
      <p:sp>
        <p:nvSpPr>
          <p:cNvPr id="4" name="Text Placeholder 47">
            <a:extLst>
              <a:ext uri="{FF2B5EF4-FFF2-40B4-BE49-F238E27FC236}">
                <a16:creationId xmlns:a16="http://schemas.microsoft.com/office/drawing/2014/main" id="{8A209342-127C-FEDB-CB3F-E03621F9D453}"/>
              </a:ext>
            </a:extLst>
          </p:cNvPr>
          <p:cNvSpPr txBox="1">
            <a:spLocks/>
          </p:cNvSpPr>
          <p:nvPr/>
        </p:nvSpPr>
        <p:spPr>
          <a:xfrm>
            <a:off x="10179877" y="2077057"/>
            <a:ext cx="1267093" cy="787275"/>
          </a:xfrm>
          <a:prstGeom prst="rect">
            <a:avLst/>
          </a:prstGeom>
          <a:ln w="19050">
            <a:solidFill>
              <a:schemeClr val="accent3"/>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6" name="Text Placeholder 57">
            <a:extLst>
              <a:ext uri="{FF2B5EF4-FFF2-40B4-BE49-F238E27FC236}">
                <a16:creationId xmlns:a16="http://schemas.microsoft.com/office/drawing/2014/main" id="{AAC8A61D-A5A0-BF88-E588-A73150ABA8C9}"/>
              </a:ext>
            </a:extLst>
          </p:cNvPr>
          <p:cNvSpPr txBox="1">
            <a:spLocks/>
          </p:cNvSpPr>
          <p:nvPr/>
        </p:nvSpPr>
        <p:spPr>
          <a:xfrm>
            <a:off x="10179877" y="2847826"/>
            <a:ext cx="1267093" cy="2239706"/>
          </a:xfrm>
          <a:prstGeom prst="rect">
            <a:avLst/>
          </a:prstGeom>
          <a:ln w="19050">
            <a:solidFill>
              <a:schemeClr val="accent3"/>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Events</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601578" cy="78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1217661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Brown gilled mushrooms growing on a mossy tree trunk with some spiderwebs, viewed from below">
            <a:extLst>
              <a:ext uri="{FF2B5EF4-FFF2-40B4-BE49-F238E27FC236}">
                <a16:creationId xmlns:a16="http://schemas.microsoft.com/office/drawing/2014/main" id="{22AA3E2E-0153-71DC-7CB3-37C1F102C943}"/>
              </a:ext>
            </a:extLst>
          </p:cNvPr>
          <p:cNvPicPr>
            <a:picLocks noGrp="1" noChangeAspect="1"/>
          </p:cNvPicPr>
          <p:nvPr>
            <p:ph type="pic" sz="quarter" idx="12"/>
          </p:nvPr>
        </p:nvPicPr>
        <p:blipFill>
          <a:blip r:embed="rId2"/>
          <a:srcRect l="16" r="16"/>
          <a:stretch>
            <a:fillRect/>
          </a:stretch>
        </p:blipFill>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Keycloak Clients</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5984" y="2109158"/>
            <a:ext cx="10440032" cy="4480560"/>
          </a:xfrm>
        </p:spPr>
        <p:txBody>
          <a:bodyPr/>
          <a:lstStyle/>
          <a:p>
            <a:pPr marL="342900" indent="-342900">
              <a:buAutoNum type="arabicPeriod"/>
            </a:pPr>
            <a:r>
              <a:rPr lang="en-US" sz="1400" b="1" dirty="0"/>
              <a:t>What is a client in Keycloak?</a:t>
            </a:r>
            <a:endParaRPr lang="en-US" sz="1400" dirty="0"/>
          </a:p>
          <a:p>
            <a:r>
              <a:rPr lang="en-US" sz="1400" dirty="0"/>
              <a:t>        Clients are entities that can request authentication of a user.</a:t>
            </a:r>
          </a:p>
          <a:p>
            <a:endParaRPr lang="en-US" sz="1400" dirty="0"/>
          </a:p>
          <a:p>
            <a:r>
              <a:rPr lang="en-US" sz="1400" b="1" dirty="0"/>
              <a:t>2. Types of clients ?</a:t>
            </a:r>
          </a:p>
          <a:p>
            <a:endParaRPr lang="en-US" sz="1400" dirty="0"/>
          </a:p>
          <a:p>
            <a:pPr lvl="1"/>
            <a:r>
              <a:rPr lang="en-US" sz="1400" b="1" dirty="0"/>
              <a:t>Type 1:</a:t>
            </a:r>
            <a:r>
              <a:rPr lang="en-US" sz="1400" dirty="0"/>
              <a:t> An application that wants to participate in single-sign-on</a:t>
            </a:r>
          </a:p>
          <a:p>
            <a:pPr lvl="1"/>
            <a:r>
              <a:rPr lang="en-US" sz="1400" b="1" dirty="0"/>
              <a:t>Type 2:</a:t>
            </a:r>
            <a:r>
              <a:rPr lang="en-US" sz="1400" dirty="0"/>
              <a:t> An application that requests an access token to invoke other services on behalf of the authenticated user.</a:t>
            </a:r>
            <a:br>
              <a:rPr lang="en-US" sz="1400" dirty="0"/>
            </a:br>
            <a:endParaRPr lang="en-US" sz="1400" dirty="0"/>
          </a:p>
          <a:p>
            <a:r>
              <a:rPr lang="en-US" sz="1400" b="1" dirty="0"/>
              <a:t>3. Client communication protocols (OpenID Connect, SAML)</a:t>
            </a:r>
            <a:endParaRPr lang="en-US" sz="1400" dirty="0"/>
          </a:p>
          <a:p>
            <a:r>
              <a:rPr lang="en-US" sz="1400" b="1" dirty="0"/>
              <a:t>       </a:t>
            </a:r>
            <a:endParaRPr lang="en-US" sz="1400" dirty="0"/>
          </a:p>
          <a:p>
            <a:r>
              <a:rPr lang="en-US" sz="1400" dirty="0"/>
              <a:t>         - Keycloak supports both OpenID Connect (OIDC) and SAML protocols for communicating with clients.</a:t>
            </a:r>
          </a:p>
          <a:p>
            <a:r>
              <a:rPr lang="en-US" sz="1400" dirty="0"/>
              <a:t>         - OIDC is preferred since it was designed to be web-friendly and work well with HTML5 &amp; JavaScript applications.</a:t>
            </a:r>
          </a:p>
          <a:p>
            <a:r>
              <a:rPr lang="en-US" sz="1400" dirty="0"/>
              <a:t>         - SAML is a mature protocol but it tends to be a bit more verbose than OIDC</a:t>
            </a:r>
          </a:p>
          <a:p>
            <a:r>
              <a:rPr lang="en-US" sz="1400" dirty="0"/>
              <a:t>         - But with Keycloak, developers have the freedom to choose any of the above protocols based on their requirements.</a:t>
            </a:r>
          </a:p>
        </p:txBody>
      </p:sp>
      <p:sp>
        <p:nvSpPr>
          <p:cNvPr id="22" name="Slide Number Placeholder 21">
            <a:extLst>
              <a:ext uri="{FF2B5EF4-FFF2-40B4-BE49-F238E27FC236}">
                <a16:creationId xmlns:a16="http://schemas.microsoft.com/office/drawing/2014/main" id="{BED7EB02-3F30-CB54-4834-7AAAE5CEF0FE}"/>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12</a:t>
            </a:fld>
            <a:endParaRPr lang="en-US" dirty="0"/>
          </a:p>
        </p:txBody>
      </p:sp>
    </p:spTree>
    <p:extLst>
      <p:ext uri="{BB962C8B-B14F-4D97-AF65-F5344CB8AC3E}">
        <p14:creationId xmlns:p14="http://schemas.microsoft.com/office/powerpoint/2010/main" val="194322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77B01255-6B4D-F3D1-3576-1F550CE93B17}"/>
            </a:ext>
          </a:extLst>
        </p:cNvPr>
        <p:cNvGrpSpPr/>
        <p:nvPr/>
      </p:nvGrpSpPr>
      <p:grpSpPr>
        <a:xfrm>
          <a:off x="0" y="0"/>
          <a:ext cx="0" cy="0"/>
          <a:chOff x="0" y="0"/>
          <a:chExt cx="0" cy="0"/>
        </a:xfrm>
      </p:grpSpPr>
      <p:pic>
        <p:nvPicPr>
          <p:cNvPr id="20" name="Picture Placeholder 19" descr="Brown gilled mushrooms growing on a mossy tree trunk with some spiderwebs, viewed from below">
            <a:extLst>
              <a:ext uri="{FF2B5EF4-FFF2-40B4-BE49-F238E27FC236}">
                <a16:creationId xmlns:a16="http://schemas.microsoft.com/office/drawing/2014/main" id="{65426F4F-77A2-F5E0-3CCB-AA66826BBB1A}"/>
              </a:ext>
            </a:extLst>
          </p:cNvPr>
          <p:cNvPicPr>
            <a:picLocks noGrp="1" noChangeAspect="1"/>
          </p:cNvPicPr>
          <p:nvPr>
            <p:ph type="pic" sz="quarter" idx="12"/>
          </p:nvPr>
        </p:nvPicPr>
        <p:blipFill>
          <a:blip r:embed="rId2"/>
          <a:srcRect l="16" r="16"/>
          <a:stretch>
            <a:fillRect/>
          </a:stretch>
        </p:blipFill>
        <p:spPr/>
      </p:pic>
      <p:sp>
        <p:nvSpPr>
          <p:cNvPr id="3" name="Title 2">
            <a:extLst>
              <a:ext uri="{FF2B5EF4-FFF2-40B4-BE49-F238E27FC236}">
                <a16:creationId xmlns:a16="http://schemas.microsoft.com/office/drawing/2014/main" id="{9FAE4753-A53C-BEA1-BF73-9B2C15754E8D}"/>
              </a:ext>
            </a:extLst>
          </p:cNvPr>
          <p:cNvSpPr>
            <a:spLocks noGrp="1"/>
          </p:cNvSpPr>
          <p:nvPr>
            <p:ph type="title"/>
          </p:nvPr>
        </p:nvSpPr>
        <p:spPr/>
        <p:txBody>
          <a:bodyPr/>
          <a:lstStyle/>
          <a:p>
            <a:r>
              <a:rPr lang="en-US" dirty="0"/>
              <a:t>Keycloak Clients</a:t>
            </a:r>
          </a:p>
        </p:txBody>
      </p:sp>
      <p:sp>
        <p:nvSpPr>
          <p:cNvPr id="22" name="Slide Number Placeholder 21">
            <a:extLst>
              <a:ext uri="{FF2B5EF4-FFF2-40B4-BE49-F238E27FC236}">
                <a16:creationId xmlns:a16="http://schemas.microsoft.com/office/drawing/2014/main" id="{5E83C469-ABDF-1DFB-B736-35C1166171D0}"/>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13</a:t>
            </a:fld>
            <a:endParaRPr lang="en-US" dirty="0"/>
          </a:p>
        </p:txBody>
      </p:sp>
      <p:pic>
        <p:nvPicPr>
          <p:cNvPr id="6" name="Picture 5">
            <a:extLst>
              <a:ext uri="{FF2B5EF4-FFF2-40B4-BE49-F238E27FC236}">
                <a16:creationId xmlns:a16="http://schemas.microsoft.com/office/drawing/2014/main" id="{63F03E95-1EE8-EA75-0680-D0EFAA411880}"/>
              </a:ext>
            </a:extLst>
          </p:cNvPr>
          <p:cNvPicPr>
            <a:picLocks noChangeAspect="1"/>
          </p:cNvPicPr>
          <p:nvPr/>
        </p:nvPicPr>
        <p:blipFill>
          <a:blip r:embed="rId3"/>
          <a:stretch>
            <a:fillRect/>
          </a:stretch>
        </p:blipFill>
        <p:spPr>
          <a:xfrm>
            <a:off x="831792" y="2264758"/>
            <a:ext cx="5120978" cy="3302703"/>
          </a:xfrm>
          <a:prstGeom prst="rect">
            <a:avLst/>
          </a:prstGeom>
        </p:spPr>
      </p:pic>
      <p:pic>
        <p:nvPicPr>
          <p:cNvPr id="8" name="Picture 7">
            <a:extLst>
              <a:ext uri="{FF2B5EF4-FFF2-40B4-BE49-F238E27FC236}">
                <a16:creationId xmlns:a16="http://schemas.microsoft.com/office/drawing/2014/main" id="{C9A940BD-5156-0AEB-D54D-42827F87E74F}"/>
              </a:ext>
            </a:extLst>
          </p:cNvPr>
          <p:cNvPicPr>
            <a:picLocks noChangeAspect="1"/>
          </p:cNvPicPr>
          <p:nvPr/>
        </p:nvPicPr>
        <p:blipFill>
          <a:blip r:embed="rId4"/>
          <a:stretch>
            <a:fillRect/>
          </a:stretch>
        </p:blipFill>
        <p:spPr>
          <a:xfrm>
            <a:off x="6217435" y="3044974"/>
            <a:ext cx="4842878" cy="3273507"/>
          </a:xfrm>
          <a:prstGeom prst="rect">
            <a:avLst/>
          </a:prstGeom>
        </p:spPr>
      </p:pic>
    </p:spTree>
    <p:extLst>
      <p:ext uri="{BB962C8B-B14F-4D97-AF65-F5344CB8AC3E}">
        <p14:creationId xmlns:p14="http://schemas.microsoft.com/office/powerpoint/2010/main" val="363791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562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latin typeface="Avenir Next LT Pro (Body)"/>
              </a:rPr>
              <a:t>03</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484631" y="4663440"/>
            <a:ext cx="4856913" cy="1500187"/>
          </a:xfrm>
        </p:spPr>
        <p:txBody>
          <a:bodyPr/>
          <a:lstStyle/>
          <a:p>
            <a:r>
              <a:rPr lang="en-US" dirty="0">
                <a:latin typeface="Avenir Next LT Pro (Body)"/>
              </a:rPr>
              <a:t>Using Keycloak RestAPIs</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a:xfrm>
            <a:off x="1546496" y="1185487"/>
            <a:ext cx="3795048" cy="1453896"/>
          </a:xfrm>
        </p:spPr>
        <p:txBody>
          <a:bodyPr/>
          <a:lstStyle/>
          <a:p>
            <a:r>
              <a:rPr lang="en-US" dirty="0">
                <a:latin typeface="Avenir Next LT Pro (Body)"/>
              </a:rPr>
              <a:t>Chapter </a:t>
            </a:r>
          </a:p>
        </p:txBody>
      </p:sp>
      <p:pic>
        <p:nvPicPr>
          <p:cNvPr id="8" name="Picture Placeholder 7">
            <a:extLst>
              <a:ext uri="{FF2B5EF4-FFF2-40B4-BE49-F238E27FC236}">
                <a16:creationId xmlns:a16="http://schemas.microsoft.com/office/drawing/2014/main" id="{A78593E4-3503-33F1-E2C6-89DC73F55D68}"/>
              </a:ext>
            </a:extLst>
          </p:cNvPr>
          <p:cNvPicPr>
            <a:picLocks noGrp="1" noChangeAspect="1"/>
          </p:cNvPicPr>
          <p:nvPr>
            <p:ph type="pic" sz="quarter" idx="10"/>
          </p:nvPr>
        </p:nvPicPr>
        <p:blipFill>
          <a:blip r:embed="rId2"/>
          <a:srcRect l="20331" r="20331"/>
          <a:stretch>
            <a:fillRect/>
          </a:stretch>
        </p:blipFill>
        <p:spPr/>
      </p:pic>
    </p:spTree>
    <p:extLst>
      <p:ext uri="{BB962C8B-B14F-4D97-AF65-F5344CB8AC3E}">
        <p14:creationId xmlns:p14="http://schemas.microsoft.com/office/powerpoint/2010/main" val="106434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020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latin typeface="Avenir Next LT Pro (Body)"/>
              </a:rPr>
              <a:t>04</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484631" y="4663440"/>
            <a:ext cx="4856913" cy="1500187"/>
          </a:xfrm>
        </p:spPr>
        <p:txBody>
          <a:bodyPr/>
          <a:lstStyle/>
          <a:p>
            <a:r>
              <a:rPr lang="en-US" sz="2000" dirty="0">
                <a:latin typeface="Avenir Next LT Pro (Body)"/>
              </a:rPr>
              <a:t>Creating Keycloak Custom Templates</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a:xfrm>
            <a:off x="1546496" y="1185487"/>
            <a:ext cx="3795048" cy="1453896"/>
          </a:xfrm>
        </p:spPr>
        <p:txBody>
          <a:bodyPr/>
          <a:lstStyle/>
          <a:p>
            <a:r>
              <a:rPr lang="en-US" dirty="0">
                <a:latin typeface="Avenir Next LT Pro (Body)"/>
              </a:rPr>
              <a:t>Chapter </a:t>
            </a:r>
          </a:p>
        </p:txBody>
      </p:sp>
      <p:pic>
        <p:nvPicPr>
          <p:cNvPr id="7" name="Picture Placeholder 6">
            <a:extLst>
              <a:ext uri="{FF2B5EF4-FFF2-40B4-BE49-F238E27FC236}">
                <a16:creationId xmlns:a16="http://schemas.microsoft.com/office/drawing/2014/main" id="{E5224A92-AE10-05BF-AD5F-9EA0B8D23808}"/>
              </a:ext>
            </a:extLst>
          </p:cNvPr>
          <p:cNvPicPr>
            <a:picLocks noGrp="1" noChangeAspect="1"/>
          </p:cNvPicPr>
          <p:nvPr>
            <p:ph type="pic" sz="quarter" idx="10"/>
          </p:nvPr>
        </p:nvPicPr>
        <p:blipFill>
          <a:blip r:embed="rId2"/>
          <a:srcRect l="25000" r="25000"/>
          <a:stretch>
            <a:fillRect/>
          </a:stretch>
        </p:blipFill>
        <p:spPr/>
      </p:pic>
    </p:spTree>
    <p:extLst>
      <p:ext uri="{BB962C8B-B14F-4D97-AF65-F5344CB8AC3E}">
        <p14:creationId xmlns:p14="http://schemas.microsoft.com/office/powerpoint/2010/main" val="412040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48749"/>
            <a:ext cx="5117162" cy="1325563"/>
          </a:xfrm>
        </p:spPr>
        <p:txBody>
          <a:bodyPr/>
          <a:lstStyle/>
          <a:p>
            <a:r>
              <a:rPr lang="en-US" sz="4000" dirty="0"/>
              <a:t>Customize and extend Keycloak</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8887" y="2111480"/>
            <a:ext cx="5256114" cy="3546415"/>
          </a:xfrm>
        </p:spPr>
        <p:txBody>
          <a:bodyPr/>
          <a:lstStyle/>
          <a:p>
            <a:r>
              <a:rPr lang="en-US" sz="1800" b="0" i="0" dirty="0">
                <a:effectLst/>
                <a:latin typeface="SegoeUIVariable"/>
              </a:rPr>
              <a:t>Keycloak is highly configurable and extensible, allowing you to customize its look and feel, add new features, and integrate with other systems. </a:t>
            </a:r>
          </a:p>
          <a:p>
            <a:endParaRPr lang="en-US" sz="1000" dirty="0">
              <a:latin typeface="SegoeUIVariable"/>
            </a:endParaRPr>
          </a:p>
          <a:p>
            <a:r>
              <a:rPr lang="en-US" sz="1800" b="0" i="0" dirty="0">
                <a:effectLst/>
                <a:latin typeface="SegoeUIVariable"/>
              </a:rPr>
              <a:t>You can use themes, templates, and internationalization to change the appearance of Keycloak’s user interface. </a:t>
            </a:r>
          </a:p>
          <a:p>
            <a:endParaRPr lang="en-US" sz="1000" dirty="0">
              <a:latin typeface="SegoeUIVariable"/>
            </a:endParaRPr>
          </a:p>
          <a:p>
            <a:r>
              <a:rPr lang="en-US" sz="1800" b="0" i="0" dirty="0">
                <a:effectLst/>
                <a:latin typeface="SegoeUIVariable"/>
              </a:rPr>
              <a:t>You can also use extensions, such as SPIs, event listeners, and user storage providers, to add new functionality and logic to Keycloak. You can also use REST APIs and an admin console to manage Keycloak programmatically.</a:t>
            </a:r>
            <a:endParaRPr lang="en-US" sz="1800"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pic>
        <p:nvPicPr>
          <p:cNvPr id="8" name="Picture Placeholder 7">
            <a:extLst>
              <a:ext uri="{FF2B5EF4-FFF2-40B4-BE49-F238E27FC236}">
                <a16:creationId xmlns:a16="http://schemas.microsoft.com/office/drawing/2014/main" id="{F6D8DA79-57C5-F810-3F29-18F813E545C5}"/>
              </a:ext>
            </a:extLst>
          </p:cNvPr>
          <p:cNvPicPr>
            <a:picLocks noGrp="1" noChangeAspect="1"/>
          </p:cNvPicPr>
          <p:nvPr>
            <p:ph type="pic" sz="quarter" idx="51"/>
          </p:nvPr>
        </p:nvPicPr>
        <p:blipFill>
          <a:blip r:embed="rId2"/>
          <a:srcRect l="2998" r="2998"/>
          <a:stretch>
            <a:fillRect/>
          </a:stretch>
        </p:blipFill>
        <p:spPr/>
      </p:pic>
    </p:spTree>
    <p:extLst>
      <p:ext uri="{BB962C8B-B14F-4D97-AF65-F5344CB8AC3E}">
        <p14:creationId xmlns:p14="http://schemas.microsoft.com/office/powerpoint/2010/main" val="3394091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41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latin typeface="Avenir Next LT Pro (Body)"/>
              </a:rPr>
              <a:t>05</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484631" y="4663440"/>
            <a:ext cx="4856913" cy="1500187"/>
          </a:xfrm>
        </p:spPr>
        <p:txBody>
          <a:bodyPr/>
          <a:lstStyle/>
          <a:p>
            <a:r>
              <a:rPr lang="en-US" sz="2000" dirty="0">
                <a:latin typeface="Avenir Next LT Pro (Body)"/>
              </a:rPr>
              <a:t>Integration with Full Stack Application</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a:xfrm>
            <a:off x="1546496" y="1185487"/>
            <a:ext cx="3795048" cy="1453896"/>
          </a:xfrm>
        </p:spPr>
        <p:txBody>
          <a:bodyPr/>
          <a:lstStyle/>
          <a:p>
            <a:r>
              <a:rPr lang="en-US" dirty="0">
                <a:latin typeface="Avenir Next LT Pro (Body)"/>
              </a:rPr>
              <a:t>Chapter </a:t>
            </a:r>
          </a:p>
        </p:txBody>
      </p:sp>
      <p:pic>
        <p:nvPicPr>
          <p:cNvPr id="21" name="Picture Placeholder 20">
            <a:extLst>
              <a:ext uri="{FF2B5EF4-FFF2-40B4-BE49-F238E27FC236}">
                <a16:creationId xmlns:a16="http://schemas.microsoft.com/office/drawing/2014/main" id="{AF53C5D9-7C1C-30C0-67BB-F13697AED8E9}"/>
              </a:ext>
            </a:extLst>
          </p:cNvPr>
          <p:cNvPicPr>
            <a:picLocks noGrp="1" noChangeAspect="1"/>
          </p:cNvPicPr>
          <p:nvPr>
            <p:ph type="pic" sz="quarter" idx="10"/>
          </p:nvPr>
        </p:nvPicPr>
        <p:blipFill>
          <a:blip r:embed="rId2"/>
          <a:srcRect l="18264" r="18264"/>
          <a:stretch>
            <a:fillRect/>
          </a:stretch>
        </p:blipFill>
        <p:spPr>
          <a:solidFill>
            <a:srgbClr val="FFEADF"/>
          </a:solidFill>
        </p:spPr>
      </p:pic>
    </p:spTree>
    <p:extLst>
      <p:ext uri="{BB962C8B-B14F-4D97-AF65-F5344CB8AC3E}">
        <p14:creationId xmlns:p14="http://schemas.microsoft.com/office/powerpoint/2010/main" val="36941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48749"/>
            <a:ext cx="5117162" cy="1325563"/>
          </a:xfrm>
        </p:spPr>
        <p:txBody>
          <a:bodyPr/>
          <a:lstStyle/>
          <a:p>
            <a:r>
              <a:rPr lang="en-US" sz="4000" dirty="0"/>
              <a:t>Secure microservices and APIs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54841" y="2483193"/>
            <a:ext cx="4260180" cy="3546415"/>
          </a:xfrm>
        </p:spPr>
        <p:txBody>
          <a:bodyPr/>
          <a:lstStyle/>
          <a:p>
            <a:r>
              <a:rPr lang="en-US" sz="2000" b="0" i="0" dirty="0">
                <a:effectLst/>
                <a:latin typeface="SegoeUIVariable"/>
              </a:rPr>
              <a:t>Keycloak can be used to secure microservices and APIs by providing authentication and access control based on standard protocols like OpenID Connect and OAuth 2.0. </a:t>
            </a:r>
          </a:p>
          <a:p>
            <a:endParaRPr lang="en-US" sz="1000" dirty="0">
              <a:latin typeface="SegoeUIVariable"/>
            </a:endParaRPr>
          </a:p>
          <a:p>
            <a:r>
              <a:rPr lang="en-US" sz="2000" b="0" i="0" dirty="0">
                <a:effectLst/>
                <a:latin typeface="SegoeUIVariable"/>
              </a:rPr>
              <a:t>This ensures that only authorized users and applications can access your services, helping to maintain the security and integrity of your infrastructure.</a:t>
            </a:r>
            <a:endParaRPr lang="en-US" sz="2000"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18</a:t>
            </a:fld>
            <a:endParaRPr lang="en-US" altLang="zh-CN" dirty="0"/>
          </a:p>
        </p:txBody>
      </p:sp>
      <p:pic>
        <p:nvPicPr>
          <p:cNvPr id="8" name="Picture Placeholder 7">
            <a:extLst>
              <a:ext uri="{FF2B5EF4-FFF2-40B4-BE49-F238E27FC236}">
                <a16:creationId xmlns:a16="http://schemas.microsoft.com/office/drawing/2014/main" id="{D646683A-C1D4-4485-5E07-66B3EC298D6C}"/>
              </a:ext>
            </a:extLst>
          </p:cNvPr>
          <p:cNvPicPr>
            <a:picLocks noGrp="1" noChangeAspect="1"/>
          </p:cNvPicPr>
          <p:nvPr>
            <p:ph type="pic" sz="quarter" idx="51"/>
          </p:nvPr>
        </p:nvPicPr>
        <p:blipFill>
          <a:blip r:embed="rId2"/>
          <a:srcRect l="2998" r="2998"/>
          <a:stretch>
            <a:fillRect/>
          </a:stretch>
        </p:blipFill>
        <p:spPr/>
      </p:pic>
    </p:spTree>
    <p:extLst>
      <p:ext uri="{BB962C8B-B14F-4D97-AF65-F5344CB8AC3E}">
        <p14:creationId xmlns:p14="http://schemas.microsoft.com/office/powerpoint/2010/main" val="250680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48749"/>
            <a:ext cx="5117162" cy="1325563"/>
          </a:xfrm>
        </p:spPr>
        <p:txBody>
          <a:bodyPr/>
          <a:lstStyle/>
          <a:p>
            <a:r>
              <a:rPr lang="en-US" sz="4000" dirty="0"/>
              <a:t>Integrate with external identity providers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8887" y="2174854"/>
            <a:ext cx="5044404" cy="3546415"/>
          </a:xfrm>
        </p:spPr>
        <p:txBody>
          <a:bodyPr/>
          <a:lstStyle/>
          <a:p>
            <a:r>
              <a:rPr lang="en-US" sz="1800" b="0" i="0" dirty="0">
                <a:effectLst/>
                <a:latin typeface="SegoeUIVariable"/>
              </a:rPr>
              <a:t>Keycloak can act as an identity broker that allows users to authenticate with external identity providers, such as Google, Facebook, or LDAP.</a:t>
            </a:r>
          </a:p>
          <a:p>
            <a:endParaRPr lang="en-US" sz="1000" dirty="0">
              <a:latin typeface="SegoeUIVariable"/>
            </a:endParaRPr>
          </a:p>
          <a:p>
            <a:r>
              <a:rPr lang="en-US" sz="1800" b="0" i="0" dirty="0">
                <a:effectLst/>
                <a:latin typeface="SegoeUIVariable"/>
              </a:rPr>
              <a:t>This simplifies the user experience and reduces the need to manage multiple user accounts and passwords. </a:t>
            </a:r>
          </a:p>
          <a:p>
            <a:endParaRPr lang="en-US" sz="1000" dirty="0">
              <a:latin typeface="SegoeUIVariable"/>
            </a:endParaRPr>
          </a:p>
          <a:p>
            <a:r>
              <a:rPr lang="en-US" sz="1800" b="0" i="0" dirty="0">
                <a:effectLst/>
                <a:latin typeface="SegoeUIVariable"/>
              </a:rPr>
              <a:t>Keycloak can also synchronize user data and attributes from external sources, and map them to roles and groups within Keycloak.</a:t>
            </a:r>
            <a:endParaRPr lang="en-US" sz="1800" dirty="0"/>
          </a:p>
          <a:p>
            <a:endParaRPr lang="en-US" sz="1600"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19</a:t>
            </a:fld>
            <a:endParaRPr lang="en-US" altLang="zh-CN" dirty="0"/>
          </a:p>
        </p:txBody>
      </p:sp>
      <p:pic>
        <p:nvPicPr>
          <p:cNvPr id="8" name="Picture Placeholder 7">
            <a:extLst>
              <a:ext uri="{FF2B5EF4-FFF2-40B4-BE49-F238E27FC236}">
                <a16:creationId xmlns:a16="http://schemas.microsoft.com/office/drawing/2014/main" id="{82A17920-516C-B4E7-A0D1-3C0FF56D2036}"/>
              </a:ext>
            </a:extLst>
          </p:cNvPr>
          <p:cNvPicPr>
            <a:picLocks noGrp="1" noChangeAspect="1"/>
          </p:cNvPicPr>
          <p:nvPr>
            <p:ph type="pic" sz="quarter" idx="51"/>
          </p:nvPr>
        </p:nvPicPr>
        <p:blipFill>
          <a:blip r:embed="rId2"/>
          <a:srcRect l="2998" r="2998"/>
          <a:stretch>
            <a:fillRect/>
          </a:stretch>
        </p:blipFill>
        <p:spPr/>
      </p:pic>
    </p:spTree>
    <p:extLst>
      <p:ext uri="{BB962C8B-B14F-4D97-AF65-F5344CB8AC3E}">
        <p14:creationId xmlns:p14="http://schemas.microsoft.com/office/powerpoint/2010/main" val="342868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48749"/>
            <a:ext cx="5117162" cy="1325563"/>
          </a:xfrm>
        </p:spPr>
        <p:txBody>
          <a:bodyPr/>
          <a:lstStyle/>
          <a:p>
            <a:r>
              <a:rPr lang="en-US" altLang="zh-CN" sz="4800" dirty="0"/>
              <a:t>What is Keycloak ?</a:t>
            </a:r>
            <a:endParaRPr lang="en-US" sz="48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54841" y="2483193"/>
            <a:ext cx="4260180" cy="1294530"/>
          </a:xfrm>
        </p:spPr>
        <p:txBody>
          <a:bodyPr/>
          <a:lstStyle/>
          <a:p>
            <a:r>
              <a:rPr lang="en-US" sz="1800" b="0" i="0" dirty="0">
                <a:effectLst/>
                <a:latin typeface="SegoeUIVariable"/>
              </a:rPr>
              <a:t>Keycloak is an open source software product that allows single sign-on with identity and access management aimed at modern applications and services. </a:t>
            </a:r>
          </a:p>
          <a:p>
            <a:endParaRPr lang="en-US" sz="1800" dirty="0">
              <a:latin typeface="SegoeUIVariable"/>
            </a:endParaRPr>
          </a:p>
          <a:p>
            <a:r>
              <a:rPr lang="en-US" sz="1800" b="0" i="0" dirty="0">
                <a:effectLst/>
                <a:latin typeface="SegoeUIVariable"/>
              </a:rPr>
              <a:t>It supports multiple protocols such as OpenID Connect, OAuth 2.0, and SAML 2.0. It also provides features such as user federation, social login, multifactor authentication, and authorization services.</a:t>
            </a:r>
            <a:endParaRPr lang="en-US" sz="1800" dirty="0"/>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77824" y="347472"/>
            <a:ext cx="7895240" cy="1453896"/>
          </a:xfrm>
        </p:spPr>
        <p:txBody>
          <a:bodyPr/>
          <a:lstStyle/>
          <a:p>
            <a:r>
              <a:rPr lang="en-US" dirty="0"/>
              <a:t>Full Stack Architecture</a:t>
            </a:r>
          </a:p>
        </p:txBody>
      </p:sp>
      <p:sp>
        <p:nvSpPr>
          <p:cNvPr id="4" name="Text Placeholder 3">
            <a:extLst>
              <a:ext uri="{FF2B5EF4-FFF2-40B4-BE49-F238E27FC236}">
                <a16:creationId xmlns:a16="http://schemas.microsoft.com/office/drawing/2014/main" id="{AAA0AE3A-75AB-FCAE-09C5-07455CF6804D}"/>
              </a:ext>
            </a:extLst>
          </p:cNvPr>
          <p:cNvSpPr>
            <a:spLocks noGrp="1"/>
          </p:cNvSpPr>
          <p:nvPr>
            <p:ph type="body" sz="quarter" idx="11"/>
          </p:nvPr>
        </p:nvSpPr>
        <p:spPr>
          <a:xfrm>
            <a:off x="913963" y="504818"/>
            <a:ext cx="4041648" cy="1062037"/>
          </a:xfrm>
        </p:spPr>
        <p:txBody>
          <a:bodyPr/>
          <a:lstStyle/>
          <a:p>
            <a:r>
              <a:rPr lang="en-US" dirty="0"/>
              <a:t>Keycloak</a:t>
            </a:r>
          </a:p>
        </p:txBody>
      </p:sp>
      <p:grpSp>
        <p:nvGrpSpPr>
          <p:cNvPr id="6" name="Group 5" descr="Circle graphic">
            <a:extLst>
              <a:ext uri="{FF2B5EF4-FFF2-40B4-BE49-F238E27FC236}">
                <a16:creationId xmlns:a16="http://schemas.microsoft.com/office/drawing/2014/main" id="{22BD9747-E32F-9DF7-4463-D205C80EB3F3}"/>
              </a:ext>
            </a:extLst>
          </p:cNvPr>
          <p:cNvGrpSpPr/>
          <p:nvPr/>
        </p:nvGrpSpPr>
        <p:grpSpPr>
          <a:xfrm>
            <a:off x="913963" y="2890827"/>
            <a:ext cx="10437661" cy="1900819"/>
            <a:chOff x="913963" y="2890827"/>
            <a:chExt cx="10437661" cy="1900819"/>
          </a:xfrm>
        </p:grpSpPr>
        <p:cxnSp>
          <p:nvCxnSpPr>
            <p:cNvPr id="7" name="Curved Connector 35">
              <a:extLst>
                <a:ext uri="{FF2B5EF4-FFF2-40B4-BE49-F238E27FC236}">
                  <a16:creationId xmlns:a16="http://schemas.microsoft.com/office/drawing/2014/main" id="{CBDC42FF-F044-8049-C5CE-7F7664503FC6}"/>
                </a:ext>
              </a:extLst>
            </p:cNvPr>
            <p:cNvCxnSpPr>
              <a:cxnSpLocks/>
            </p:cNvCxnSpPr>
            <p:nvPr/>
          </p:nvCxnSpPr>
          <p:spPr>
            <a:xfrm rot="16200000" flipH="1">
              <a:off x="8957818" y="2854484"/>
              <a:ext cx="12700" cy="3063854"/>
            </a:xfrm>
            <a:prstGeom prst="curvedConnector3">
              <a:avLst>
                <a:gd name="adj1" fmla="val 7057142"/>
              </a:avLst>
            </a:prstGeom>
            <a:ln w="730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38">
              <a:extLst>
                <a:ext uri="{FF2B5EF4-FFF2-40B4-BE49-F238E27FC236}">
                  <a16:creationId xmlns:a16="http://schemas.microsoft.com/office/drawing/2014/main" id="{06D78F5F-EBEB-EBDE-3C9B-5147AF428FA8}"/>
                </a:ext>
              </a:extLst>
            </p:cNvPr>
            <p:cNvCxnSpPr>
              <a:cxnSpLocks/>
            </p:cNvCxnSpPr>
            <p:nvPr/>
          </p:nvCxnSpPr>
          <p:spPr>
            <a:xfrm rot="16200000" flipH="1">
              <a:off x="3236522" y="2938000"/>
              <a:ext cx="12700" cy="3063854"/>
            </a:xfrm>
            <a:prstGeom prst="curvedConnector3">
              <a:avLst>
                <a:gd name="adj1" fmla="val 7057142"/>
              </a:avLst>
            </a:prstGeom>
            <a:ln w="730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36">
              <a:extLst>
                <a:ext uri="{FF2B5EF4-FFF2-40B4-BE49-F238E27FC236}">
                  <a16:creationId xmlns:a16="http://schemas.microsoft.com/office/drawing/2014/main" id="{40CE8FFA-6CDD-F854-6634-055C583C3B05}"/>
                </a:ext>
              </a:extLst>
            </p:cNvPr>
            <p:cNvCxnSpPr>
              <a:cxnSpLocks/>
            </p:cNvCxnSpPr>
            <p:nvPr/>
          </p:nvCxnSpPr>
          <p:spPr>
            <a:xfrm rot="5400000" flipH="1" flipV="1">
              <a:off x="6165182" y="1725598"/>
              <a:ext cx="12700" cy="3063854"/>
            </a:xfrm>
            <a:prstGeom prst="curvedConnector3">
              <a:avLst>
                <a:gd name="adj1" fmla="val 7057142"/>
              </a:avLst>
            </a:prstGeom>
            <a:ln w="730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ADDEA5D-0121-6A92-580A-D3401422E105}"/>
                </a:ext>
              </a:extLst>
            </p:cNvPr>
            <p:cNvSpPr/>
            <p:nvPr/>
          </p:nvSpPr>
          <p:spPr>
            <a:xfrm>
              <a:off x="995854" y="2908403"/>
              <a:ext cx="1848092" cy="18480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743E8827-DA9B-A4B7-0AB6-4BAF5D072F5C}"/>
                </a:ext>
              </a:extLst>
            </p:cNvPr>
            <p:cNvSpPr/>
            <p:nvPr/>
          </p:nvSpPr>
          <p:spPr>
            <a:xfrm>
              <a:off x="3782077" y="2925979"/>
              <a:ext cx="1848092" cy="18480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Oval 11">
              <a:extLst>
                <a:ext uri="{FF2B5EF4-FFF2-40B4-BE49-F238E27FC236}">
                  <a16:creationId xmlns:a16="http://schemas.microsoft.com/office/drawing/2014/main" id="{A780CA2C-9552-B1B0-21E5-532D37C974DF}"/>
                </a:ext>
              </a:extLst>
            </p:cNvPr>
            <p:cNvSpPr/>
            <p:nvPr/>
          </p:nvSpPr>
          <p:spPr>
            <a:xfrm>
              <a:off x="6568300" y="2943554"/>
              <a:ext cx="1848092" cy="18480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a:extLst>
                <a:ext uri="{FF2B5EF4-FFF2-40B4-BE49-F238E27FC236}">
                  <a16:creationId xmlns:a16="http://schemas.microsoft.com/office/drawing/2014/main" id="{9DBCF94F-8ABA-081F-6F59-7DB5B374DEE2}"/>
                </a:ext>
              </a:extLst>
            </p:cNvPr>
            <p:cNvSpPr/>
            <p:nvPr/>
          </p:nvSpPr>
          <p:spPr>
            <a:xfrm>
              <a:off x="9354523" y="2890827"/>
              <a:ext cx="1848092" cy="18480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A8FF25F2-0B87-5C5D-6146-C39A72160D90}"/>
                </a:ext>
              </a:extLst>
            </p:cNvPr>
            <p:cNvSpPr txBox="1"/>
            <p:nvPr/>
          </p:nvSpPr>
          <p:spPr>
            <a:xfrm>
              <a:off x="913963" y="3262036"/>
              <a:ext cx="1967785" cy="338554"/>
            </a:xfrm>
            <a:prstGeom prst="rect">
              <a:avLst/>
            </a:prstGeom>
            <a:noFill/>
          </p:spPr>
          <p:txBody>
            <a:bodyPr wrap="square">
              <a:spAutoFit/>
            </a:bodyPr>
            <a:lstStyle/>
            <a:p>
              <a:pPr algn="ctr"/>
              <a:r>
                <a:rPr lang="en-US" sz="1600" dirty="0">
                  <a:solidFill>
                    <a:srgbClr val="1C4C3C"/>
                  </a:solidFill>
                  <a:effectLst/>
                  <a:latin typeface="Avenir Next" panose="020B0503020202020204" pitchFamily="34" charset="0"/>
                </a:rPr>
                <a:t>python-keycloak</a:t>
              </a:r>
              <a:endParaRPr lang="en-US" sz="1600" dirty="0">
                <a:solidFill>
                  <a:srgbClr val="1C4C3C"/>
                </a:solidFill>
              </a:endParaRPr>
            </a:p>
          </p:txBody>
        </p:sp>
        <p:sp>
          <p:nvSpPr>
            <p:cNvPr id="16" name="TextBox 15">
              <a:extLst>
                <a:ext uri="{FF2B5EF4-FFF2-40B4-BE49-F238E27FC236}">
                  <a16:creationId xmlns:a16="http://schemas.microsoft.com/office/drawing/2014/main" id="{E0CB923D-2484-DC8F-DFC3-1370043EEE0F}"/>
                </a:ext>
              </a:extLst>
            </p:cNvPr>
            <p:cNvSpPr txBox="1"/>
            <p:nvPr/>
          </p:nvSpPr>
          <p:spPr>
            <a:xfrm>
              <a:off x="6611676" y="3094598"/>
              <a:ext cx="1678426" cy="338554"/>
            </a:xfrm>
            <a:prstGeom prst="rect">
              <a:avLst/>
            </a:prstGeom>
            <a:noFill/>
          </p:spPr>
          <p:txBody>
            <a:bodyPr wrap="square">
              <a:spAutoFit/>
            </a:bodyPr>
            <a:lstStyle/>
            <a:p>
              <a:pPr algn="ctr"/>
              <a:r>
                <a:rPr lang="en-US" sz="1600" dirty="0">
                  <a:solidFill>
                    <a:srgbClr val="1C4C3C"/>
                  </a:solidFill>
                  <a:effectLst/>
                  <a:latin typeface="Avenir Next" panose="020B0503020202020204" pitchFamily="34" charset="0"/>
                </a:rPr>
                <a:t>React</a:t>
              </a:r>
              <a:endParaRPr lang="en-US" sz="1600" dirty="0">
                <a:solidFill>
                  <a:srgbClr val="1C4C3C"/>
                </a:solidFill>
              </a:endParaRPr>
            </a:p>
          </p:txBody>
        </p:sp>
        <p:sp>
          <p:nvSpPr>
            <p:cNvPr id="17" name="TextBox 16">
              <a:extLst>
                <a:ext uri="{FF2B5EF4-FFF2-40B4-BE49-F238E27FC236}">
                  <a16:creationId xmlns:a16="http://schemas.microsoft.com/office/drawing/2014/main" id="{1BE36CCC-8A86-60C2-8820-6D42AE4C53D6}"/>
                </a:ext>
              </a:extLst>
            </p:cNvPr>
            <p:cNvSpPr txBox="1"/>
            <p:nvPr/>
          </p:nvSpPr>
          <p:spPr>
            <a:xfrm>
              <a:off x="9205514" y="3263875"/>
              <a:ext cx="2146110" cy="338554"/>
            </a:xfrm>
            <a:prstGeom prst="rect">
              <a:avLst/>
            </a:prstGeom>
            <a:noFill/>
          </p:spPr>
          <p:txBody>
            <a:bodyPr wrap="square">
              <a:spAutoFit/>
            </a:bodyPr>
            <a:lstStyle/>
            <a:p>
              <a:pPr algn="ctr"/>
              <a:r>
                <a:rPr lang="en-US" sz="1600" dirty="0">
                  <a:solidFill>
                    <a:srgbClr val="1C4C3C"/>
                  </a:solidFill>
                  <a:effectLst/>
                  <a:latin typeface="Avenir Next" panose="020B0503020202020204" pitchFamily="34" charset="0"/>
                </a:rPr>
                <a:t>Keycloak-</a:t>
              </a:r>
              <a:r>
                <a:rPr lang="en-US" sz="1600" dirty="0" err="1">
                  <a:solidFill>
                    <a:srgbClr val="1C4C3C"/>
                  </a:solidFill>
                  <a:effectLst/>
                  <a:latin typeface="Avenir Next" panose="020B0503020202020204" pitchFamily="34" charset="0"/>
                </a:rPr>
                <a:t>js</a:t>
              </a:r>
              <a:endParaRPr lang="en-US" sz="1600" dirty="0">
                <a:solidFill>
                  <a:srgbClr val="1C4C3C"/>
                </a:solidFill>
              </a:endParaRPr>
            </a:p>
          </p:txBody>
        </p:sp>
        <p:pic>
          <p:nvPicPr>
            <p:cNvPr id="18" name="Graphic 17" descr="Leaf with solid fill">
              <a:extLst>
                <a:ext uri="{FF2B5EF4-FFF2-40B4-BE49-F238E27FC236}">
                  <a16:creationId xmlns:a16="http://schemas.microsoft.com/office/drawing/2014/main" id="{2BD51AA7-3C29-6C96-3634-1B1473667F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2863" y="3630110"/>
              <a:ext cx="651412" cy="651412"/>
            </a:xfrm>
            <a:prstGeom prst="rect">
              <a:avLst/>
            </a:prstGeom>
          </p:spPr>
        </p:pic>
        <p:pic>
          <p:nvPicPr>
            <p:cNvPr id="19" name="Graphic 18" descr="Dim (Medium Sun) with solid fill">
              <a:extLst>
                <a:ext uri="{FF2B5EF4-FFF2-40B4-BE49-F238E27FC236}">
                  <a16:creationId xmlns:a16="http://schemas.microsoft.com/office/drawing/2014/main" id="{665E69C4-EF51-BD6F-36BE-07FE933C2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175" y="3542381"/>
              <a:ext cx="933896" cy="933896"/>
            </a:xfrm>
            <a:prstGeom prst="rect">
              <a:avLst/>
            </a:prstGeom>
          </p:spPr>
        </p:pic>
        <p:pic>
          <p:nvPicPr>
            <p:cNvPr id="20" name="Graphic 19" descr="Windy with solid fill">
              <a:extLst>
                <a:ext uri="{FF2B5EF4-FFF2-40B4-BE49-F238E27FC236}">
                  <a16:creationId xmlns:a16="http://schemas.microsoft.com/office/drawing/2014/main" id="{EAC77D02-10AF-A8EB-ADD4-64E5186A5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66088" y="3571496"/>
              <a:ext cx="852516" cy="852516"/>
            </a:xfrm>
            <a:prstGeom prst="rect">
              <a:avLst/>
            </a:prstGeom>
          </p:spPr>
        </p:pic>
        <p:pic>
          <p:nvPicPr>
            <p:cNvPr id="21" name="Graphic 20" descr="Germ with solid fill">
              <a:extLst>
                <a:ext uri="{FF2B5EF4-FFF2-40B4-BE49-F238E27FC236}">
                  <a16:creationId xmlns:a16="http://schemas.microsoft.com/office/drawing/2014/main" id="{351178AC-AB06-292E-C71B-5603E3EECF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6868" y="3632856"/>
              <a:ext cx="706064" cy="706064"/>
            </a:xfrm>
            <a:prstGeom prst="rect">
              <a:avLst/>
            </a:prstGeom>
          </p:spPr>
        </p:pic>
      </p:grpSp>
      <p:pic>
        <p:nvPicPr>
          <p:cNvPr id="22" name="Picture Placeholder 21" descr="White rectangle on top of green leaves">
            <a:extLst>
              <a:ext uri="{FF2B5EF4-FFF2-40B4-BE49-F238E27FC236}">
                <a16:creationId xmlns:a16="http://schemas.microsoft.com/office/drawing/2014/main" id="{51578C4F-0D3F-820D-E214-BAEFAC66AC73}"/>
              </a:ext>
            </a:extLst>
          </p:cNvPr>
          <p:cNvPicPr>
            <a:picLocks noGrp="1" noChangeAspect="1"/>
          </p:cNvPicPr>
          <p:nvPr>
            <p:ph type="pic" sz="quarter" idx="12"/>
          </p:nvPr>
        </p:nvPicPr>
        <p:blipFill rotWithShape="1">
          <a:blip r:embed="rId10" cstate="email">
            <a:extLst>
              <a:ext uri="{28A0092B-C50C-407E-A947-70E740481C1C}">
                <a14:useLocalDpi xmlns:a14="http://schemas.microsoft.com/office/drawing/2010/main"/>
              </a:ext>
            </a:extLst>
          </a:blip>
          <a:srcRect l="109" r="109"/>
          <a:stretch/>
        </p:blipFill>
        <p:spPr/>
      </p:pic>
      <p:sp>
        <p:nvSpPr>
          <p:cNvPr id="2" name="Footer Placeholder 1">
            <a:extLst>
              <a:ext uri="{FF2B5EF4-FFF2-40B4-BE49-F238E27FC236}">
                <a16:creationId xmlns:a16="http://schemas.microsoft.com/office/drawing/2014/main" id="{E544AE9D-2779-30F8-B7C9-3902DEA019D2}"/>
              </a:ext>
            </a:extLst>
          </p:cNvPr>
          <p:cNvSpPr>
            <a:spLocks noGrp="1"/>
          </p:cNvSpPr>
          <p:nvPr>
            <p:ph type="ftr" sz="quarter" idx="13"/>
          </p:nvPr>
        </p:nvSpPr>
        <p:spPr/>
        <p:txBody>
          <a:bodyPr/>
          <a:lstStyle/>
          <a:p>
            <a:r>
              <a:rPr lang="en-US" dirty="0"/>
              <a:t>Keycloak</a:t>
            </a:r>
          </a:p>
        </p:txBody>
      </p:sp>
      <p:sp>
        <p:nvSpPr>
          <p:cNvPr id="3" name="Slide Number Placeholder 2">
            <a:extLst>
              <a:ext uri="{FF2B5EF4-FFF2-40B4-BE49-F238E27FC236}">
                <a16:creationId xmlns:a16="http://schemas.microsoft.com/office/drawing/2014/main" id="{68D57EAF-15CD-D1EB-AEA7-A2A339FEA171}"/>
              </a:ext>
            </a:extLst>
          </p:cNvPr>
          <p:cNvSpPr>
            <a:spLocks noGrp="1"/>
          </p:cNvSpPr>
          <p:nvPr>
            <p:ph type="sldNum" sz="quarter" idx="14"/>
          </p:nvPr>
        </p:nvSpPr>
        <p:spPr>
          <a:xfrm>
            <a:off x="11059064" y="6181344"/>
            <a:ext cx="1242204" cy="676656"/>
          </a:xfrm>
        </p:spPr>
        <p:txBody>
          <a:bodyPr/>
          <a:lstStyle/>
          <a:p>
            <a:fld id="{8058A7CE-F400-7B46-9E16-10D36E8C32FD}" type="slidenum">
              <a:rPr lang="en-US" smtClean="0"/>
              <a:pPr/>
              <a:t>20</a:t>
            </a:fld>
            <a:endParaRPr lang="en-US" dirty="0"/>
          </a:p>
        </p:txBody>
      </p:sp>
      <p:pic>
        <p:nvPicPr>
          <p:cNvPr id="1026" name="Picture 2" descr="Keycloak SSO – advantages of Single Sign-On and a ready-made access  management system - Pretius">
            <a:extLst>
              <a:ext uri="{FF2B5EF4-FFF2-40B4-BE49-F238E27FC236}">
                <a16:creationId xmlns:a16="http://schemas.microsoft.com/office/drawing/2014/main" id="{91EC3401-4A7F-C615-035D-127FE6DFBC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4099" y="3579648"/>
            <a:ext cx="1263441" cy="8422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Keycloak SSO – advantages of Single Sign-On and a ready-made access  management system - Pretius">
            <a:extLst>
              <a:ext uri="{FF2B5EF4-FFF2-40B4-BE49-F238E27FC236}">
                <a16:creationId xmlns:a16="http://schemas.microsoft.com/office/drawing/2014/main" id="{3C988DDF-BC05-0E18-8B59-8FD30F24EB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6618" y="3602593"/>
            <a:ext cx="1207593" cy="8050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astapi · GitHub Topics · GitHub">
            <a:extLst>
              <a:ext uri="{FF2B5EF4-FFF2-40B4-BE49-F238E27FC236}">
                <a16:creationId xmlns:a16="http://schemas.microsoft.com/office/drawing/2014/main" id="{CAA338A0-03AF-72EB-85FC-E1C5BF0EEFC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42915"/>
          <a:stretch/>
        </p:blipFill>
        <p:spPr bwMode="auto">
          <a:xfrm>
            <a:off x="4095882" y="3210435"/>
            <a:ext cx="1193423" cy="340635"/>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7" descr="Fastapi Vector Logo - Download Free SVG Icon | Worldvectorlogo">
            <a:extLst>
              <a:ext uri="{FF2B5EF4-FFF2-40B4-BE49-F238E27FC236}">
                <a16:creationId xmlns:a16="http://schemas.microsoft.com/office/drawing/2014/main" id="{FC60B203-C3E1-7A9F-36F5-829DE88AD8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AutoShape 9" descr="Fastapi Vector Logo - Download Free SVG Icon | Worldvectorlogo">
            <a:extLst>
              <a:ext uri="{FF2B5EF4-FFF2-40B4-BE49-F238E27FC236}">
                <a16:creationId xmlns:a16="http://schemas.microsoft.com/office/drawing/2014/main" id="{86D2F942-C050-2AE8-5974-A120E60620A5}"/>
              </a:ext>
            </a:extLst>
          </p:cNvPr>
          <p:cNvSpPr>
            <a:spLocks noChangeAspect="1" noChangeArrowheads="1"/>
          </p:cNvSpPr>
          <p:nvPr/>
        </p:nvSpPr>
        <p:spPr bwMode="auto">
          <a:xfrm>
            <a:off x="6095999" y="543765"/>
            <a:ext cx="3190035" cy="31900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 name="Graphic 28">
            <a:extLst>
              <a:ext uri="{FF2B5EF4-FFF2-40B4-BE49-F238E27FC236}">
                <a16:creationId xmlns:a16="http://schemas.microsoft.com/office/drawing/2014/main" id="{8D4A199B-67D5-B259-347C-D1AD745AA9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19113" y="3644385"/>
            <a:ext cx="746960" cy="746960"/>
          </a:xfrm>
          <a:prstGeom prst="rect">
            <a:avLst/>
          </a:prstGeom>
        </p:spPr>
      </p:pic>
      <p:sp>
        <p:nvSpPr>
          <p:cNvPr id="30" name="Rectangle 29">
            <a:extLst>
              <a:ext uri="{FF2B5EF4-FFF2-40B4-BE49-F238E27FC236}">
                <a16:creationId xmlns:a16="http://schemas.microsoft.com/office/drawing/2014/main" id="{53F95E49-A126-1D74-01B2-D624D32DE59A}"/>
              </a:ext>
            </a:extLst>
          </p:cNvPr>
          <p:cNvSpPr/>
          <p:nvPr/>
        </p:nvSpPr>
        <p:spPr>
          <a:xfrm>
            <a:off x="6842285" y="3676011"/>
            <a:ext cx="1331828" cy="683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7" name="Picture 13">
            <a:extLst>
              <a:ext uri="{FF2B5EF4-FFF2-40B4-BE49-F238E27FC236}">
                <a16:creationId xmlns:a16="http://schemas.microsoft.com/office/drawing/2014/main" id="{4FD5B1AE-0024-FDEF-CAEB-A0E2486682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5083" y="3488165"/>
            <a:ext cx="1001527" cy="87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4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591712"/>
            <a:ext cx="5055698" cy="1325563"/>
          </a:xfrm>
        </p:spPr>
        <p:txBody>
          <a:bodyPr/>
          <a:lstStyle/>
          <a:p>
            <a:r>
              <a:rPr lang="en-US" sz="5400"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520873" y="3138082"/>
            <a:ext cx="4405745" cy="1879791"/>
          </a:xfrm>
        </p:spPr>
        <p:txBody>
          <a:bodyPr/>
          <a:lstStyle/>
          <a:p>
            <a:r>
              <a:rPr lang="en-US" dirty="0"/>
              <a:t>Arnab Das</a:t>
            </a:r>
          </a:p>
          <a:p>
            <a:pPr lvl="0"/>
            <a:r>
              <a:rPr lang="en-US" dirty="0"/>
              <a:t>raj713335@gmail.com</a:t>
            </a:r>
          </a:p>
          <a:p>
            <a:r>
              <a:rPr lang="en-US" sz="1800" dirty="0"/>
              <a:t>https://www.linkedin.com/in/raj713335/</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pic>
        <p:nvPicPr>
          <p:cNvPr id="1026" name="Picture 2" descr="Linkedin - Free social media icons">
            <a:extLst>
              <a:ext uri="{FF2B5EF4-FFF2-40B4-BE49-F238E27FC236}">
                <a16:creationId xmlns:a16="http://schemas.microsoft.com/office/drawing/2014/main" id="{BFA7047D-22B7-AE93-E40B-6D050E539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8419" y="4014617"/>
            <a:ext cx="242454" cy="242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mail mail icon for web design 20964377 PNG">
            <a:extLst>
              <a:ext uri="{FF2B5EF4-FFF2-40B4-BE49-F238E27FC236}">
                <a16:creationId xmlns:a16="http://schemas.microsoft.com/office/drawing/2014/main" id="{9BB6E465-A2E7-E44D-DF63-17510A4407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8419" y="3614831"/>
            <a:ext cx="242454" cy="242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User SVG, PNG Icon, Symbol. Download Image.">
            <a:extLst>
              <a:ext uri="{FF2B5EF4-FFF2-40B4-BE49-F238E27FC236}">
                <a16:creationId xmlns:a16="http://schemas.microsoft.com/office/drawing/2014/main" id="{48488BFA-F6A7-45AE-2031-3581EC27F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255" y="3186529"/>
            <a:ext cx="274782" cy="27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Course 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sz="4000" dirty="0"/>
              <a:t>01</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Installation</a:t>
            </a:r>
          </a:p>
          <a:p>
            <a:endParaRPr lang="zh-CN" altLang="en-US" dirty="0"/>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Keycloak Basics</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Using Keycloak APIs</a:t>
            </a:r>
            <a:endParaRPr lang="zh-CN" altLang="en-US" dirty="0"/>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Creating Custom Keycloak Templates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Integration with Full-Stack Application</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3</a:t>
            </a:fld>
            <a:endParaRPr lang="en-US" altLang="zh-CN" dirty="0"/>
          </a:p>
        </p:txBody>
      </p:sp>
      <p:sp>
        <p:nvSpPr>
          <p:cNvPr id="18" name="Text Placeholder 62">
            <a:extLst>
              <a:ext uri="{FF2B5EF4-FFF2-40B4-BE49-F238E27FC236}">
                <a16:creationId xmlns:a16="http://schemas.microsoft.com/office/drawing/2014/main" id="{D0899ABD-3FFC-228F-C22B-2F8FCB66DBB0}"/>
              </a:ext>
            </a:extLst>
          </p:cNvPr>
          <p:cNvSpPr txBox="1">
            <a:spLocks/>
          </p:cNvSpPr>
          <p:nvPr/>
        </p:nvSpPr>
        <p:spPr>
          <a:xfrm>
            <a:off x="3889941" y="2391983"/>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02</a:t>
            </a:r>
          </a:p>
        </p:txBody>
      </p:sp>
      <p:sp>
        <p:nvSpPr>
          <p:cNvPr id="29" name="Text Placeholder 62">
            <a:extLst>
              <a:ext uri="{FF2B5EF4-FFF2-40B4-BE49-F238E27FC236}">
                <a16:creationId xmlns:a16="http://schemas.microsoft.com/office/drawing/2014/main" id="{441B40E1-A98E-50C0-D664-D4B698842A8F}"/>
              </a:ext>
            </a:extLst>
          </p:cNvPr>
          <p:cNvSpPr txBox="1">
            <a:spLocks/>
          </p:cNvSpPr>
          <p:nvPr/>
        </p:nvSpPr>
        <p:spPr>
          <a:xfrm>
            <a:off x="5029168" y="4447078"/>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03</a:t>
            </a:r>
          </a:p>
        </p:txBody>
      </p:sp>
      <p:sp>
        <p:nvSpPr>
          <p:cNvPr id="30" name="Text Placeholder 62">
            <a:extLst>
              <a:ext uri="{FF2B5EF4-FFF2-40B4-BE49-F238E27FC236}">
                <a16:creationId xmlns:a16="http://schemas.microsoft.com/office/drawing/2014/main" id="{8F98C0F1-432B-4AA8-7E43-1D8C175E7A80}"/>
              </a:ext>
            </a:extLst>
          </p:cNvPr>
          <p:cNvSpPr txBox="1">
            <a:spLocks/>
          </p:cNvSpPr>
          <p:nvPr/>
        </p:nvSpPr>
        <p:spPr>
          <a:xfrm>
            <a:off x="7501940" y="4447077"/>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04</a:t>
            </a:r>
          </a:p>
        </p:txBody>
      </p:sp>
      <p:sp>
        <p:nvSpPr>
          <p:cNvPr id="31" name="Text Placeholder 62">
            <a:extLst>
              <a:ext uri="{FF2B5EF4-FFF2-40B4-BE49-F238E27FC236}">
                <a16:creationId xmlns:a16="http://schemas.microsoft.com/office/drawing/2014/main" id="{3896B4DB-3CEB-6CA4-F19F-360097E4294A}"/>
              </a:ext>
            </a:extLst>
          </p:cNvPr>
          <p:cNvSpPr txBox="1">
            <a:spLocks/>
          </p:cNvSpPr>
          <p:nvPr/>
        </p:nvSpPr>
        <p:spPr>
          <a:xfrm>
            <a:off x="8659608" y="2410923"/>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05</a:t>
            </a:r>
          </a:p>
        </p:txBody>
      </p:sp>
    </p:spTree>
    <p:extLst>
      <p:ext uri="{BB962C8B-B14F-4D97-AF65-F5344CB8AC3E}">
        <p14:creationId xmlns:p14="http://schemas.microsoft.com/office/powerpoint/2010/main" val="150216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F7B877BF-5108-1E9F-DB1E-AEB5A6D58C98}"/>
            </a:ext>
          </a:extLst>
        </p:cNvPr>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DE9CF1F9-4323-9321-FD6E-EA9549766822}"/>
              </a:ext>
            </a:extLst>
          </p:cNvPr>
          <p:cNvPicPr>
            <a:picLocks noGrp="1" noChangeAspect="1"/>
          </p:cNvPicPr>
          <p:nvPr>
            <p:ph type="pic" sz="quarter" idx="12"/>
          </p:nvPr>
        </p:nvPicPr>
        <p:blipFill>
          <a:blip r:embed="rId2">
            <a:alphaModFix/>
          </a:blip>
          <a:srcRect t="21821" b="21821"/>
          <a:stretch>
            <a:fillRect/>
          </a:stretch>
        </p:blipFill>
        <p:spPr/>
      </p:pic>
      <p:sp>
        <p:nvSpPr>
          <p:cNvPr id="27" name="Title 26">
            <a:extLst>
              <a:ext uri="{FF2B5EF4-FFF2-40B4-BE49-F238E27FC236}">
                <a16:creationId xmlns:a16="http://schemas.microsoft.com/office/drawing/2014/main" id="{93F8132E-CA8B-A8D0-888A-79EF22213462}"/>
              </a:ext>
            </a:extLst>
          </p:cNvPr>
          <p:cNvSpPr>
            <a:spLocks noGrp="1"/>
          </p:cNvSpPr>
          <p:nvPr>
            <p:ph type="title"/>
          </p:nvPr>
        </p:nvSpPr>
        <p:spPr>
          <a:xfrm>
            <a:off x="850569" y="454521"/>
            <a:ext cx="6611112" cy="605544"/>
          </a:xfrm>
        </p:spPr>
        <p:txBody>
          <a:bodyPr/>
          <a:lstStyle/>
          <a:p>
            <a:r>
              <a:rPr lang="en-US" sz="4400" b="0" dirty="0"/>
              <a:t>About Me</a:t>
            </a:r>
          </a:p>
        </p:txBody>
      </p:sp>
      <p:sp>
        <p:nvSpPr>
          <p:cNvPr id="28" name="Text Placeholder 27">
            <a:extLst>
              <a:ext uri="{FF2B5EF4-FFF2-40B4-BE49-F238E27FC236}">
                <a16:creationId xmlns:a16="http://schemas.microsoft.com/office/drawing/2014/main" id="{2ED29EBE-5066-6604-763D-3E07D8B64F9C}"/>
              </a:ext>
            </a:extLst>
          </p:cNvPr>
          <p:cNvSpPr>
            <a:spLocks noGrp="1"/>
          </p:cNvSpPr>
          <p:nvPr>
            <p:ph type="body" sz="quarter" idx="11"/>
          </p:nvPr>
        </p:nvSpPr>
        <p:spPr>
          <a:xfrm>
            <a:off x="836417" y="1420484"/>
            <a:ext cx="7022592" cy="1062037"/>
          </a:xfrm>
        </p:spPr>
        <p:txBody>
          <a:bodyPr/>
          <a:lstStyle/>
          <a:p>
            <a:r>
              <a:rPr lang="en-US" sz="4000" b="1" dirty="0">
                <a:effectLst>
                  <a:outerShdw blurRad="38100" dist="38100" dir="2700000" algn="tl">
                    <a:srgbClr val="000000">
                      <a:alpha val="43137"/>
                    </a:srgbClr>
                  </a:outerShdw>
                </a:effectLst>
              </a:rPr>
              <a:t>Arnab Das</a:t>
            </a:r>
          </a:p>
          <a:p>
            <a:r>
              <a:rPr lang="en-US" dirty="0"/>
              <a:t>(Senior Member Of Technical Staff) At Edgeverve</a:t>
            </a:r>
          </a:p>
        </p:txBody>
      </p:sp>
      <p:sp>
        <p:nvSpPr>
          <p:cNvPr id="15" name="Text Placeholder 14">
            <a:extLst>
              <a:ext uri="{FF2B5EF4-FFF2-40B4-BE49-F238E27FC236}">
                <a16:creationId xmlns:a16="http://schemas.microsoft.com/office/drawing/2014/main" id="{0710CB70-911B-13D8-EFCD-B894B012130B}"/>
              </a:ext>
            </a:extLst>
          </p:cNvPr>
          <p:cNvSpPr>
            <a:spLocks noGrp="1"/>
          </p:cNvSpPr>
          <p:nvPr>
            <p:ph type="body" sz="quarter" idx="28"/>
          </p:nvPr>
        </p:nvSpPr>
        <p:spPr>
          <a:xfrm>
            <a:off x="877824" y="3328416"/>
            <a:ext cx="7022592" cy="402336"/>
          </a:xfrm>
        </p:spPr>
        <p:txBody>
          <a:bodyPr/>
          <a:lstStyle/>
          <a:p>
            <a:r>
              <a:rPr lang="en-IN" b="0" i="0" dirty="0">
                <a:effectLst/>
                <a:latin typeface="-apple-system"/>
              </a:rPr>
              <a:t>19+ Hackathons Winner || Backend || ML/AI || Blockchain || Angular</a:t>
            </a:r>
            <a:endParaRPr lang="en-US" dirty="0"/>
          </a:p>
        </p:txBody>
      </p:sp>
      <p:sp>
        <p:nvSpPr>
          <p:cNvPr id="9" name="Text Placeholder 8">
            <a:extLst>
              <a:ext uri="{FF2B5EF4-FFF2-40B4-BE49-F238E27FC236}">
                <a16:creationId xmlns:a16="http://schemas.microsoft.com/office/drawing/2014/main" id="{197AF82E-BD2A-9137-31E2-D95A789DB62E}"/>
              </a:ext>
            </a:extLst>
          </p:cNvPr>
          <p:cNvSpPr>
            <a:spLocks noGrp="1"/>
          </p:cNvSpPr>
          <p:nvPr>
            <p:ph type="body" sz="quarter" idx="13"/>
          </p:nvPr>
        </p:nvSpPr>
        <p:spPr/>
        <p:txBody>
          <a:bodyPr/>
          <a:lstStyle/>
          <a:p>
            <a:r>
              <a:rPr lang="en-US" dirty="0"/>
              <a:t>LinkedIn </a:t>
            </a:r>
          </a:p>
        </p:txBody>
      </p:sp>
      <p:sp>
        <p:nvSpPr>
          <p:cNvPr id="10" name="Text Placeholder 9">
            <a:extLst>
              <a:ext uri="{FF2B5EF4-FFF2-40B4-BE49-F238E27FC236}">
                <a16:creationId xmlns:a16="http://schemas.microsoft.com/office/drawing/2014/main" id="{5727DFE1-181B-CF10-D792-59240327F68F}"/>
              </a:ext>
            </a:extLst>
          </p:cNvPr>
          <p:cNvSpPr>
            <a:spLocks noGrp="1"/>
          </p:cNvSpPr>
          <p:nvPr>
            <p:ph type="body" sz="quarter" idx="14"/>
          </p:nvPr>
        </p:nvSpPr>
        <p:spPr>
          <a:xfrm>
            <a:off x="3440589" y="4097790"/>
            <a:ext cx="1673352" cy="292608"/>
          </a:xfrm>
        </p:spPr>
        <p:txBody>
          <a:bodyPr/>
          <a:lstStyle/>
          <a:p>
            <a:r>
              <a:rPr lang="en-US" dirty="0"/>
              <a:t>Gmail </a:t>
            </a:r>
          </a:p>
        </p:txBody>
      </p:sp>
      <p:sp>
        <p:nvSpPr>
          <p:cNvPr id="11" name="Text Placeholder 10">
            <a:extLst>
              <a:ext uri="{FF2B5EF4-FFF2-40B4-BE49-F238E27FC236}">
                <a16:creationId xmlns:a16="http://schemas.microsoft.com/office/drawing/2014/main" id="{3A630021-C3AA-1F55-29D5-63807061D81D}"/>
              </a:ext>
            </a:extLst>
          </p:cNvPr>
          <p:cNvSpPr>
            <a:spLocks noGrp="1"/>
          </p:cNvSpPr>
          <p:nvPr>
            <p:ph type="body" sz="quarter" idx="15"/>
          </p:nvPr>
        </p:nvSpPr>
        <p:spPr>
          <a:xfrm>
            <a:off x="5844258" y="4097790"/>
            <a:ext cx="1094002" cy="292608"/>
          </a:xfrm>
        </p:spPr>
        <p:txBody>
          <a:bodyPr/>
          <a:lstStyle/>
          <a:p>
            <a:r>
              <a:rPr lang="en-US" dirty="0"/>
              <a:t>X / Twitter</a:t>
            </a:r>
          </a:p>
        </p:txBody>
      </p:sp>
      <p:sp>
        <p:nvSpPr>
          <p:cNvPr id="12" name="Text Placeholder 11">
            <a:extLst>
              <a:ext uri="{FF2B5EF4-FFF2-40B4-BE49-F238E27FC236}">
                <a16:creationId xmlns:a16="http://schemas.microsoft.com/office/drawing/2014/main" id="{1BE7D99D-2B8E-B3A3-713D-96168A43DA7B}"/>
              </a:ext>
            </a:extLst>
          </p:cNvPr>
          <p:cNvSpPr>
            <a:spLocks noGrp="1"/>
          </p:cNvSpPr>
          <p:nvPr>
            <p:ph type="body" sz="quarter" idx="16"/>
          </p:nvPr>
        </p:nvSpPr>
        <p:spPr>
          <a:xfrm>
            <a:off x="10344912" y="4103197"/>
            <a:ext cx="1094002" cy="292608"/>
          </a:xfrm>
        </p:spPr>
        <p:txBody>
          <a:bodyPr/>
          <a:lstStyle/>
          <a:p>
            <a:r>
              <a:rPr lang="en-US" dirty="0"/>
              <a:t>YouTube</a:t>
            </a:r>
          </a:p>
        </p:txBody>
      </p:sp>
      <p:sp>
        <p:nvSpPr>
          <p:cNvPr id="13" name="Text Placeholder 12">
            <a:extLst>
              <a:ext uri="{FF2B5EF4-FFF2-40B4-BE49-F238E27FC236}">
                <a16:creationId xmlns:a16="http://schemas.microsoft.com/office/drawing/2014/main" id="{614C21C8-5B13-78EA-6826-0AFDCD0DF6E3}"/>
              </a:ext>
            </a:extLst>
          </p:cNvPr>
          <p:cNvSpPr>
            <a:spLocks noGrp="1"/>
          </p:cNvSpPr>
          <p:nvPr>
            <p:ph type="body" sz="quarter" idx="17"/>
          </p:nvPr>
        </p:nvSpPr>
        <p:spPr>
          <a:xfrm>
            <a:off x="8001000" y="4096512"/>
            <a:ext cx="1094002" cy="292608"/>
          </a:xfrm>
        </p:spPr>
        <p:txBody>
          <a:bodyPr/>
          <a:lstStyle/>
          <a:p>
            <a:r>
              <a:rPr lang="en-US" dirty="0"/>
              <a:t>Instagram</a:t>
            </a:r>
          </a:p>
        </p:txBody>
      </p:sp>
      <p:sp>
        <p:nvSpPr>
          <p:cNvPr id="4" name="Text Placeholder 3">
            <a:extLst>
              <a:ext uri="{FF2B5EF4-FFF2-40B4-BE49-F238E27FC236}">
                <a16:creationId xmlns:a16="http://schemas.microsoft.com/office/drawing/2014/main" id="{D048BB6F-F1E4-C87F-2D14-8EFCAED18AFE}"/>
              </a:ext>
            </a:extLst>
          </p:cNvPr>
          <p:cNvSpPr>
            <a:spLocks noGrp="1"/>
          </p:cNvSpPr>
          <p:nvPr>
            <p:ph type="body" sz="quarter" idx="18"/>
          </p:nvPr>
        </p:nvSpPr>
        <p:spPr>
          <a:xfrm>
            <a:off x="759125" y="5764038"/>
            <a:ext cx="1362973" cy="292608"/>
          </a:xfrm>
        </p:spPr>
        <p:txBody>
          <a:bodyPr/>
          <a:lstStyle/>
          <a:p>
            <a:r>
              <a:rPr lang="en-US" dirty="0"/>
              <a:t>in/raj713335/</a:t>
            </a:r>
          </a:p>
        </p:txBody>
      </p:sp>
      <p:sp>
        <p:nvSpPr>
          <p:cNvPr id="5" name="Text Placeholder 4">
            <a:extLst>
              <a:ext uri="{FF2B5EF4-FFF2-40B4-BE49-F238E27FC236}">
                <a16:creationId xmlns:a16="http://schemas.microsoft.com/office/drawing/2014/main" id="{73541768-30CD-7C68-EFEA-E25580AB95C5}"/>
              </a:ext>
            </a:extLst>
          </p:cNvPr>
          <p:cNvSpPr>
            <a:spLocks noGrp="1"/>
          </p:cNvSpPr>
          <p:nvPr>
            <p:ph type="body" sz="quarter" idx="19"/>
          </p:nvPr>
        </p:nvSpPr>
        <p:spPr>
          <a:xfrm>
            <a:off x="2815533" y="5749505"/>
            <a:ext cx="2044461" cy="251719"/>
          </a:xfrm>
        </p:spPr>
        <p:txBody>
          <a:bodyPr/>
          <a:lstStyle/>
          <a:p>
            <a:r>
              <a:rPr lang="en-US" dirty="0"/>
              <a:t>raj713335@gmail.com</a:t>
            </a:r>
          </a:p>
        </p:txBody>
      </p:sp>
      <p:sp>
        <p:nvSpPr>
          <p:cNvPr id="6" name="Text Placeholder 5">
            <a:extLst>
              <a:ext uri="{FF2B5EF4-FFF2-40B4-BE49-F238E27FC236}">
                <a16:creationId xmlns:a16="http://schemas.microsoft.com/office/drawing/2014/main" id="{39D11AFC-2BE1-9AB9-9B85-8E7A2D735FE6}"/>
              </a:ext>
            </a:extLst>
          </p:cNvPr>
          <p:cNvSpPr>
            <a:spLocks noGrp="1"/>
          </p:cNvSpPr>
          <p:nvPr>
            <p:ph type="body" sz="quarter" idx="20"/>
          </p:nvPr>
        </p:nvSpPr>
        <p:spPr>
          <a:xfrm>
            <a:off x="5878591" y="5749505"/>
            <a:ext cx="1059669" cy="292608"/>
          </a:xfrm>
        </p:spPr>
        <p:txBody>
          <a:bodyPr/>
          <a:lstStyle/>
          <a:p>
            <a:r>
              <a:rPr lang="en-US" dirty="0"/>
              <a:t>raj713335</a:t>
            </a:r>
          </a:p>
        </p:txBody>
      </p:sp>
      <p:sp>
        <p:nvSpPr>
          <p:cNvPr id="7" name="Text Placeholder 6">
            <a:extLst>
              <a:ext uri="{FF2B5EF4-FFF2-40B4-BE49-F238E27FC236}">
                <a16:creationId xmlns:a16="http://schemas.microsoft.com/office/drawing/2014/main" id="{36624683-58BE-BC45-1B9E-2CA0DCBEA1CA}"/>
              </a:ext>
            </a:extLst>
          </p:cNvPr>
          <p:cNvSpPr>
            <a:spLocks noGrp="1"/>
          </p:cNvSpPr>
          <p:nvPr>
            <p:ph type="body" sz="quarter" idx="21"/>
          </p:nvPr>
        </p:nvSpPr>
        <p:spPr>
          <a:xfrm>
            <a:off x="10055237" y="5644607"/>
            <a:ext cx="1673352" cy="356617"/>
          </a:xfrm>
        </p:spPr>
        <p:txBody>
          <a:bodyPr/>
          <a:lstStyle/>
          <a:p>
            <a:r>
              <a:rPr lang="en-IN" b="0" i="0" dirty="0">
                <a:solidFill>
                  <a:srgbClr val="606060"/>
                </a:solidFill>
                <a:effectLst/>
                <a:latin typeface="Roboto" panose="02000000000000000000" pitchFamily="2" charset="0"/>
              </a:rPr>
              <a:t>@intelegixlabs295</a:t>
            </a:r>
            <a:endParaRPr lang="en-US" dirty="0"/>
          </a:p>
        </p:txBody>
      </p:sp>
      <p:sp>
        <p:nvSpPr>
          <p:cNvPr id="8" name="Text Placeholder 7">
            <a:extLst>
              <a:ext uri="{FF2B5EF4-FFF2-40B4-BE49-F238E27FC236}">
                <a16:creationId xmlns:a16="http://schemas.microsoft.com/office/drawing/2014/main" id="{749A64C4-20AD-7161-2272-C95989E53594}"/>
              </a:ext>
            </a:extLst>
          </p:cNvPr>
          <p:cNvSpPr>
            <a:spLocks noGrp="1"/>
          </p:cNvSpPr>
          <p:nvPr>
            <p:ph type="body" sz="quarter" idx="22"/>
          </p:nvPr>
        </p:nvSpPr>
        <p:spPr>
          <a:xfrm>
            <a:off x="8128646" y="5707021"/>
            <a:ext cx="1053891" cy="349625"/>
          </a:xfrm>
        </p:spPr>
        <p:txBody>
          <a:bodyPr/>
          <a:lstStyle/>
          <a:p>
            <a:r>
              <a:rPr lang="en-US" dirty="0"/>
              <a:t>raj713335</a:t>
            </a:r>
          </a:p>
        </p:txBody>
      </p:sp>
      <p:pic>
        <p:nvPicPr>
          <p:cNvPr id="16" name="Picture 15">
            <a:extLst>
              <a:ext uri="{FF2B5EF4-FFF2-40B4-BE49-F238E27FC236}">
                <a16:creationId xmlns:a16="http://schemas.microsoft.com/office/drawing/2014/main" id="{6CEF78EF-00F0-FBCD-833C-F384843618B8}"/>
              </a:ext>
            </a:extLst>
          </p:cNvPr>
          <p:cNvPicPr>
            <a:picLocks noChangeAspect="1"/>
          </p:cNvPicPr>
          <p:nvPr/>
        </p:nvPicPr>
        <p:blipFill>
          <a:blip r:embed="rId3"/>
          <a:stretch>
            <a:fillRect/>
          </a:stretch>
        </p:blipFill>
        <p:spPr>
          <a:xfrm>
            <a:off x="8695426" y="-247147"/>
            <a:ext cx="3717813" cy="3575563"/>
          </a:xfrm>
          <a:prstGeom prst="rect">
            <a:avLst/>
          </a:prstGeom>
          <a:ln>
            <a:noFill/>
          </a:ln>
          <a:effectLst>
            <a:softEdge rad="112500"/>
          </a:effectLst>
        </p:spPr>
      </p:pic>
      <p:pic>
        <p:nvPicPr>
          <p:cNvPr id="1026" name="Picture 2" descr="Linkedin Logo - Free Vectors &amp; PSDs to Download">
            <a:extLst>
              <a:ext uri="{FF2B5EF4-FFF2-40B4-BE49-F238E27FC236}">
                <a16:creationId xmlns:a16="http://schemas.microsoft.com/office/drawing/2014/main" id="{23752DEF-CCE6-1B90-E068-B444E77D0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24" y="4535424"/>
            <a:ext cx="946663" cy="946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mail Logo and symbol, meaning, history, PNG, brand">
            <a:extLst>
              <a:ext uri="{FF2B5EF4-FFF2-40B4-BE49-F238E27FC236}">
                <a16:creationId xmlns:a16="http://schemas.microsoft.com/office/drawing/2014/main" id="{AEA2ECD0-3A2B-23BC-7ACC-639BE6D35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6513" y="4481627"/>
            <a:ext cx="2044461" cy="11500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freepik.com/free-vector/new-2023-twitter-logo-...">
            <a:extLst>
              <a:ext uri="{FF2B5EF4-FFF2-40B4-BE49-F238E27FC236}">
                <a16:creationId xmlns:a16="http://schemas.microsoft.com/office/drawing/2014/main" id="{F3E5CEC2-0EBE-C76D-B9C0-CCC3A3E47E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5702" y="4591074"/>
            <a:ext cx="931114" cy="9311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agram Logo - Free Vectors &amp; PSDs to Download">
            <a:extLst>
              <a:ext uri="{FF2B5EF4-FFF2-40B4-BE49-F238E27FC236}">
                <a16:creationId xmlns:a16="http://schemas.microsoft.com/office/drawing/2014/main" id="{1B954B4D-E275-8C59-DE30-CED5173328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5926" y="4448325"/>
            <a:ext cx="1216611" cy="12166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outube Logo Images – Browse 22,327 Stock Photos, Vectors ...">
            <a:extLst>
              <a:ext uri="{FF2B5EF4-FFF2-40B4-BE49-F238E27FC236}">
                <a16:creationId xmlns:a16="http://schemas.microsoft.com/office/drawing/2014/main" id="{53A5B306-DD3E-D28B-944B-99D54BC5D9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933" t="21113" r="14085" b="18282"/>
          <a:stretch/>
        </p:blipFill>
        <p:spPr bwMode="auto">
          <a:xfrm>
            <a:off x="10125467" y="4535424"/>
            <a:ext cx="1432139" cy="101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9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Why Learn Keycloak ?</a:t>
            </a:r>
          </a:p>
        </p:txBody>
      </p:sp>
      <p:pic>
        <p:nvPicPr>
          <p:cNvPr id="8" name="图片占位符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2" cstate="print">
            <a:extLst>
              <a:ext uri="{28A0092B-C50C-407E-A947-70E740481C1C}">
                <a14:useLocalDpi xmlns:a14="http://schemas.microsoft.com/office/drawing/2010/main"/>
              </a:ext>
            </a:extLst>
          </a:blip>
          <a:srcRect/>
          <a:stretch>
            <a:fillRect/>
          </a:stretch>
        </p:blipFill>
        <p:spPr/>
      </p:pic>
      <p:sp>
        <p:nvSpPr>
          <p:cNvPr id="29" name="文本占位符 28">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3200" dirty="0"/>
              <a:t>01</a:t>
            </a:r>
            <a:endParaRPr lang="en-US" altLang="zh-CN" dirty="0"/>
          </a:p>
          <a:p>
            <a:endParaRPr lang="zh-CN" altLang="en-US" dirty="0"/>
          </a:p>
        </p:txBody>
      </p:sp>
      <p:sp>
        <p:nvSpPr>
          <p:cNvPr id="30" name="文本占位符 29">
            <a:extLst>
              <a:ext uri="{FF2B5EF4-FFF2-40B4-BE49-F238E27FC236}">
                <a16:creationId xmlns:a16="http://schemas.microsoft.com/office/drawing/2014/main" id="{99E3B6AA-5679-428D-B466-0173CBC55728}"/>
              </a:ext>
            </a:extLst>
          </p:cNvPr>
          <p:cNvSpPr>
            <a:spLocks noGrp="1"/>
          </p:cNvSpPr>
          <p:nvPr>
            <p:ph type="body" sz="quarter" idx="28"/>
          </p:nvPr>
        </p:nvSpPr>
        <p:spPr>
          <a:xfrm>
            <a:off x="912627" y="5007731"/>
            <a:ext cx="1817671" cy="811178"/>
          </a:xfrm>
        </p:spPr>
        <p:txBody>
          <a:bodyPr/>
          <a:lstStyle/>
          <a:p>
            <a:r>
              <a:rPr lang="en-US" altLang="zh-CN" sz="1800" dirty="0"/>
              <a:t>U</a:t>
            </a:r>
            <a:r>
              <a:rPr lang="en-US" altLang="zh-CN" sz="1800" noProof="0" dirty="0"/>
              <a:t>ser registration and Login </a:t>
            </a:r>
            <a:endParaRPr lang="zh-CN" altLang="en-US" sz="1800" dirty="0"/>
          </a:p>
        </p:txBody>
      </p:sp>
      <p:pic>
        <p:nvPicPr>
          <p:cNvPr id="10" name="图片占位符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3" cstate="print">
            <a:extLst>
              <a:ext uri="{28A0092B-C50C-407E-A947-70E740481C1C}">
                <a14:useLocalDpi xmlns:a14="http://schemas.microsoft.com/office/drawing/2010/main"/>
              </a:ext>
            </a:extLst>
          </a:blip>
          <a:srcRect/>
          <a:stretch>
            <a:fillRect/>
          </a:stretch>
        </p:blipFill>
        <p:spPr/>
      </p:pic>
      <p:sp>
        <p:nvSpPr>
          <p:cNvPr id="37" name="文本占位符 36">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sz="3200" dirty="0"/>
              <a:t>02</a:t>
            </a:r>
            <a:endParaRPr lang="en-US" altLang="zh-CN" dirty="0"/>
          </a:p>
          <a:p>
            <a:endParaRPr lang="zh-CN" altLang="en-US" dirty="0"/>
          </a:p>
        </p:txBody>
      </p:sp>
      <p:sp>
        <p:nvSpPr>
          <p:cNvPr id="38" name="文本占位符 37">
            <a:extLst>
              <a:ext uri="{FF2B5EF4-FFF2-40B4-BE49-F238E27FC236}">
                <a16:creationId xmlns:a16="http://schemas.microsoft.com/office/drawing/2014/main" id="{6BEF3457-28AE-41BA-B285-C77561919C1A}"/>
              </a:ext>
            </a:extLst>
          </p:cNvPr>
          <p:cNvSpPr>
            <a:spLocks noGrp="1"/>
          </p:cNvSpPr>
          <p:nvPr>
            <p:ph type="body" sz="quarter" idx="50"/>
          </p:nvPr>
        </p:nvSpPr>
        <p:spPr>
          <a:xfrm>
            <a:off x="2888314" y="5007731"/>
            <a:ext cx="2156767" cy="811178"/>
          </a:xfrm>
        </p:spPr>
        <p:txBody>
          <a:bodyPr/>
          <a:lstStyle/>
          <a:p>
            <a:pPr lvl="0"/>
            <a:r>
              <a:rPr lang="en-US" altLang="zh-CN" sz="1800" noProof="0" dirty="0"/>
              <a:t>Developer can focus on core technology</a:t>
            </a:r>
          </a:p>
        </p:txBody>
      </p:sp>
      <p:pic>
        <p:nvPicPr>
          <p:cNvPr id="12" name="图片占位符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4" cstate="print">
            <a:extLst>
              <a:ext uri="{28A0092B-C50C-407E-A947-70E740481C1C}">
                <a14:useLocalDpi xmlns:a14="http://schemas.microsoft.com/office/drawing/2010/main"/>
              </a:ext>
            </a:extLst>
          </a:blip>
          <a:srcRect/>
          <a:stretch>
            <a:fillRect/>
          </a:stretch>
        </p:blipFill>
        <p:spPr/>
      </p:pic>
      <p:sp>
        <p:nvSpPr>
          <p:cNvPr id="39" name="文本占位符 38">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3200" dirty="0"/>
              <a:t>03</a:t>
            </a:r>
            <a:endParaRPr lang="en-US" altLang="zh-CN" dirty="0"/>
          </a:p>
          <a:p>
            <a:endParaRPr lang="zh-CN" altLang="en-US" dirty="0"/>
          </a:p>
        </p:txBody>
      </p:sp>
      <p:sp>
        <p:nvSpPr>
          <p:cNvPr id="40" name="文本占位符 39">
            <a:extLst>
              <a:ext uri="{FF2B5EF4-FFF2-40B4-BE49-F238E27FC236}">
                <a16:creationId xmlns:a16="http://schemas.microsoft.com/office/drawing/2014/main" id="{17095E6E-F279-4342-B53E-E53B820336B3}"/>
              </a:ext>
            </a:extLst>
          </p:cNvPr>
          <p:cNvSpPr>
            <a:spLocks noGrp="1"/>
          </p:cNvSpPr>
          <p:nvPr>
            <p:ph type="body" sz="quarter" idx="52"/>
          </p:nvPr>
        </p:nvSpPr>
        <p:spPr>
          <a:xfrm>
            <a:off x="5045083" y="5007731"/>
            <a:ext cx="1931032" cy="811178"/>
          </a:xfrm>
        </p:spPr>
        <p:txBody>
          <a:bodyPr/>
          <a:lstStyle/>
          <a:p>
            <a:r>
              <a:rPr lang="en-US" altLang="zh-CN" sz="1800" noProof="0" dirty="0"/>
              <a:t>Uses best practices</a:t>
            </a:r>
            <a:endParaRPr lang="zh-CN" altLang="en-US" sz="1800" dirty="0"/>
          </a:p>
        </p:txBody>
      </p:sp>
      <p:pic>
        <p:nvPicPr>
          <p:cNvPr id="14" name="图片占位符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p:pic>
      <p:sp>
        <p:nvSpPr>
          <p:cNvPr id="41" name="文本占位符 40">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sz="3200" dirty="0"/>
              <a:t>04</a:t>
            </a:r>
          </a:p>
          <a:p>
            <a:endParaRPr lang="zh-CN" altLang="en-US" sz="3200" dirty="0"/>
          </a:p>
        </p:txBody>
      </p:sp>
      <p:sp>
        <p:nvSpPr>
          <p:cNvPr id="42" name="文本占位符 41">
            <a:extLst>
              <a:ext uri="{FF2B5EF4-FFF2-40B4-BE49-F238E27FC236}">
                <a16:creationId xmlns:a16="http://schemas.microsoft.com/office/drawing/2014/main" id="{6BF979FF-A4F0-4625-889A-AB985F98B2D4}"/>
              </a:ext>
            </a:extLst>
          </p:cNvPr>
          <p:cNvSpPr>
            <a:spLocks noGrp="1"/>
          </p:cNvSpPr>
          <p:nvPr>
            <p:ph type="body" sz="quarter" idx="54"/>
          </p:nvPr>
        </p:nvSpPr>
        <p:spPr>
          <a:xfrm>
            <a:off x="7134131" y="5007731"/>
            <a:ext cx="2310935" cy="811178"/>
          </a:xfrm>
        </p:spPr>
        <p:txBody>
          <a:bodyPr/>
          <a:lstStyle/>
          <a:p>
            <a:r>
              <a:rPr lang="en-US" altLang="zh-CN" sz="1800" dirty="0"/>
              <a:t>Centralized user Management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文本占位符 42">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3200" dirty="0"/>
              <a:t>05</a:t>
            </a:r>
          </a:p>
          <a:p>
            <a:endParaRPr lang="zh-CN" altLang="en-US" sz="3200" dirty="0"/>
          </a:p>
        </p:txBody>
      </p:sp>
      <p:sp>
        <p:nvSpPr>
          <p:cNvPr id="50" name="文本占位符 49">
            <a:extLst>
              <a:ext uri="{FF2B5EF4-FFF2-40B4-BE49-F238E27FC236}">
                <a16:creationId xmlns:a16="http://schemas.microsoft.com/office/drawing/2014/main" id="{4E9BE8F8-2FF1-43CB-B1AA-4F07E411D171}"/>
              </a:ext>
            </a:extLst>
          </p:cNvPr>
          <p:cNvSpPr>
            <a:spLocks noGrp="1"/>
          </p:cNvSpPr>
          <p:nvPr>
            <p:ph type="body" sz="quarter" idx="56"/>
          </p:nvPr>
        </p:nvSpPr>
        <p:spPr>
          <a:xfrm>
            <a:off x="9223180" y="5007731"/>
            <a:ext cx="2310935" cy="811178"/>
          </a:xfrm>
        </p:spPr>
        <p:txBody>
          <a:bodyPr/>
          <a:lstStyle/>
          <a:p>
            <a:r>
              <a:rPr lang="en-US" sz="1800" b="0" i="0" dirty="0">
                <a:solidFill>
                  <a:srgbClr val="0F253E"/>
                </a:solidFill>
                <a:effectLst/>
                <a:latin typeface="Abadi (Body)"/>
              </a:rPr>
              <a:t>SSO, Social Identity Providers, and Federation</a:t>
            </a:r>
            <a:endParaRPr lang="en-US" altLang="zh-CN" dirty="0">
              <a:latin typeface="Abadi (Body)"/>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213005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latin typeface="Avenir Next LT Pro (Body)"/>
              </a:rPr>
              <a:t>01</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p:txBody>
          <a:bodyPr/>
          <a:lstStyle/>
          <a:p>
            <a:r>
              <a:rPr lang="en-US" dirty="0">
                <a:latin typeface="Avenir Next LT Pro (Body)"/>
              </a:rPr>
              <a:t>Installing Keycloak</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a:xfrm>
            <a:off x="1546495" y="1185487"/>
            <a:ext cx="3650193" cy="1453896"/>
          </a:xfrm>
        </p:spPr>
        <p:txBody>
          <a:bodyPr/>
          <a:lstStyle/>
          <a:p>
            <a:r>
              <a:rPr lang="en-US" dirty="0">
                <a:latin typeface="Avenir Next LT Pro (Body)"/>
              </a:rPr>
              <a:t>Chapter</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384144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Lesson Outline</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1</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r>
              <a:rPr lang="en-US" dirty="0"/>
              <a:t>Install Java JDK dependency​</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2</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Install Keycloak Server</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3</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dirty="0"/>
              <a:t>Install PostgreSQL Database​</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4</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dirty="0"/>
              <a:t>Install pgAdmin</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5</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dirty="0"/>
              <a:t>Connect Keycloak with the database</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latin typeface="Avenir Next LT Pro (Body)"/>
              </a:rPr>
              <a:t>02</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484631" y="4663440"/>
            <a:ext cx="4856913" cy="1500187"/>
          </a:xfrm>
        </p:spPr>
        <p:txBody>
          <a:bodyPr/>
          <a:lstStyle/>
          <a:p>
            <a:r>
              <a:rPr lang="en-US" dirty="0">
                <a:latin typeface="Avenir Next LT Pro (Body)"/>
              </a:rPr>
              <a:t>Configure Keycloak</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a:xfrm>
            <a:off x="1546496" y="1185487"/>
            <a:ext cx="3795048" cy="1453896"/>
          </a:xfrm>
        </p:spPr>
        <p:txBody>
          <a:bodyPr/>
          <a:lstStyle/>
          <a:p>
            <a:r>
              <a:rPr lang="en-US" dirty="0">
                <a:latin typeface="Avenir Next LT Pro (Body)"/>
              </a:rPr>
              <a:t>Chapter </a:t>
            </a:r>
          </a:p>
        </p:txBody>
      </p:sp>
      <p:pic>
        <p:nvPicPr>
          <p:cNvPr id="7" name="Picture Placeholder 6">
            <a:extLst>
              <a:ext uri="{FF2B5EF4-FFF2-40B4-BE49-F238E27FC236}">
                <a16:creationId xmlns:a16="http://schemas.microsoft.com/office/drawing/2014/main" id="{DB6DFE31-B008-A124-3622-C72025BD9870}"/>
              </a:ext>
            </a:extLst>
          </p:cNvPr>
          <p:cNvPicPr>
            <a:picLocks noGrp="1" noChangeAspect="1"/>
          </p:cNvPicPr>
          <p:nvPr>
            <p:ph type="pic" sz="quarter" idx="10"/>
          </p:nvPr>
        </p:nvPicPr>
        <p:blipFill>
          <a:blip r:embed="rId2"/>
          <a:srcRect t="12771" b="12771"/>
          <a:stretch>
            <a:fillRect/>
          </a:stretch>
        </p:blipFill>
        <p:spPr/>
      </p:pic>
    </p:spTree>
    <p:extLst>
      <p:ext uri="{BB962C8B-B14F-4D97-AF65-F5344CB8AC3E}">
        <p14:creationId xmlns:p14="http://schemas.microsoft.com/office/powerpoint/2010/main" val="244891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48749"/>
            <a:ext cx="5117162" cy="1325563"/>
          </a:xfrm>
        </p:spPr>
        <p:txBody>
          <a:bodyPr/>
          <a:lstStyle/>
          <a:p>
            <a:r>
              <a:rPr lang="en-US" sz="4000" dirty="0"/>
              <a:t>Keycloak Admin Console</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95671" y="2021466"/>
            <a:ext cx="4976826" cy="3546415"/>
          </a:xfrm>
        </p:spPr>
        <p:txBody>
          <a:bodyPr/>
          <a:lstStyle/>
          <a:p>
            <a:r>
              <a:rPr lang="en-US" sz="1800" b="0" i="0" dirty="0">
                <a:effectLst/>
                <a:latin typeface="SegoeUIVariable"/>
              </a:rPr>
              <a:t>It’s the control center for managing all aspects of your Keycloak server. Whether you’re an administrator or a realm manager, this console is your gateway to configuring, securing, and orchestrating the entire Keycloak ecosystem.</a:t>
            </a:r>
          </a:p>
          <a:p>
            <a:endParaRPr lang="en-US" sz="2000" dirty="0">
              <a:latin typeface="SegoeUIVariable"/>
            </a:endParaRPr>
          </a:p>
          <a:p>
            <a:pPr marL="342900" indent="-342900">
              <a:buFont typeface="Wingdings" panose="05000000000000000000" pitchFamily="2" charset="2"/>
              <a:buChar char="ü"/>
            </a:pPr>
            <a:r>
              <a:rPr lang="en-US" sz="1600" dirty="0">
                <a:latin typeface="SegoeUIVariable"/>
              </a:rPr>
              <a:t>Realm Management</a:t>
            </a:r>
          </a:p>
          <a:p>
            <a:pPr marL="342900" indent="-342900">
              <a:buFont typeface="Wingdings" panose="05000000000000000000" pitchFamily="2" charset="2"/>
              <a:buChar char="ü"/>
            </a:pPr>
            <a:r>
              <a:rPr lang="en-US" sz="1600" dirty="0">
                <a:latin typeface="SegoeUIVariable"/>
              </a:rPr>
              <a:t>User Management</a:t>
            </a:r>
          </a:p>
          <a:p>
            <a:pPr marL="342900" indent="-342900">
              <a:buFont typeface="Wingdings" panose="05000000000000000000" pitchFamily="2" charset="2"/>
              <a:buChar char="ü"/>
            </a:pPr>
            <a:r>
              <a:rPr lang="en-US" sz="1600" dirty="0">
                <a:latin typeface="SegoeUIVariable"/>
              </a:rPr>
              <a:t>Application Management</a:t>
            </a:r>
          </a:p>
          <a:p>
            <a:pPr marL="342900" indent="-342900">
              <a:buFont typeface="Wingdings" panose="05000000000000000000" pitchFamily="2" charset="2"/>
              <a:buChar char="ü"/>
            </a:pPr>
            <a:r>
              <a:rPr lang="en-US" sz="1600" dirty="0">
                <a:latin typeface="SegoeUIVariable"/>
              </a:rPr>
              <a:t>Security Configurations</a:t>
            </a:r>
          </a:p>
          <a:p>
            <a:pPr marL="342900" indent="-342900">
              <a:buFont typeface="Wingdings" panose="05000000000000000000" pitchFamily="2" charset="2"/>
              <a:buChar char="ü"/>
            </a:pPr>
            <a:r>
              <a:rPr lang="en-US" sz="1600" dirty="0">
                <a:latin typeface="SegoeUIVariable"/>
              </a:rPr>
              <a:t>Fine-Grained Authorization</a:t>
            </a:r>
          </a:p>
          <a:p>
            <a:pPr marL="342900" indent="-342900">
              <a:buFont typeface="Wingdings" panose="05000000000000000000" pitchFamily="2" charset="2"/>
              <a:buChar char="ü"/>
            </a:pPr>
            <a:r>
              <a:rPr lang="en-US" sz="1600" dirty="0">
                <a:latin typeface="SegoeUIVariable"/>
              </a:rPr>
              <a:t>Themes and Customization</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pic>
        <p:nvPicPr>
          <p:cNvPr id="9" name="Picture Placeholder 8">
            <a:extLst>
              <a:ext uri="{FF2B5EF4-FFF2-40B4-BE49-F238E27FC236}">
                <a16:creationId xmlns:a16="http://schemas.microsoft.com/office/drawing/2014/main" id="{3594D285-5039-65A8-B674-3789A25B92D6}"/>
              </a:ext>
            </a:extLst>
          </p:cNvPr>
          <p:cNvPicPr>
            <a:picLocks noGrp="1" noChangeAspect="1"/>
          </p:cNvPicPr>
          <p:nvPr>
            <p:ph type="pic" sz="quarter" idx="51"/>
          </p:nvPr>
        </p:nvPicPr>
        <p:blipFill>
          <a:blip r:embed="rId2"/>
          <a:srcRect l="2998" r="2998"/>
          <a:stretch>
            <a:fillRect/>
          </a:stretch>
        </p:blipFill>
        <p:spPr/>
      </p:pic>
    </p:spTree>
    <p:extLst>
      <p:ext uri="{BB962C8B-B14F-4D97-AF65-F5344CB8AC3E}">
        <p14:creationId xmlns:p14="http://schemas.microsoft.com/office/powerpoint/2010/main" val="248102532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801</TotalTime>
  <Words>730</Words>
  <Application>Microsoft Office PowerPoint</Application>
  <PresentationFormat>Widescreen</PresentationFormat>
  <Paragraphs>155</Paragraphs>
  <Slides>21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等线</vt:lpstr>
      <vt:lpstr>Abadi</vt:lpstr>
      <vt:lpstr>Abadi (Body)</vt:lpstr>
      <vt:lpstr>-apple-system</vt:lpstr>
      <vt:lpstr>Arial</vt:lpstr>
      <vt:lpstr>Avenir Next</vt:lpstr>
      <vt:lpstr>Avenir Next LT Pro (Body)</vt:lpstr>
      <vt:lpstr>Calibri</vt:lpstr>
      <vt:lpstr>Posterama Text Black</vt:lpstr>
      <vt:lpstr>Posterama Text SemiBold</vt:lpstr>
      <vt:lpstr>Roboto</vt:lpstr>
      <vt:lpstr>SegoeUIVariable</vt:lpstr>
      <vt:lpstr>Wingdings</vt:lpstr>
      <vt:lpstr>Office 主题​​</vt:lpstr>
      <vt:lpstr>KEYCLOAK Advance Keycloak: SSO Course from Zero to Hero</vt:lpstr>
      <vt:lpstr>What is Keycloak ?</vt:lpstr>
      <vt:lpstr>Course Timeline</vt:lpstr>
      <vt:lpstr>About Me</vt:lpstr>
      <vt:lpstr>Why Learn Keycloak ?</vt:lpstr>
      <vt:lpstr>01</vt:lpstr>
      <vt:lpstr>Lesson Outline</vt:lpstr>
      <vt:lpstr>02</vt:lpstr>
      <vt:lpstr>Keycloak Admin Console</vt:lpstr>
      <vt:lpstr>Configure Keycloak Lesson Outline</vt:lpstr>
      <vt:lpstr>Manage Keycloak Lesson Outline</vt:lpstr>
      <vt:lpstr>Keycloak Clients</vt:lpstr>
      <vt:lpstr>Keycloak Clients</vt:lpstr>
      <vt:lpstr>03</vt:lpstr>
      <vt:lpstr>04</vt:lpstr>
      <vt:lpstr>Customize and extend Keycloak</vt:lpstr>
      <vt:lpstr>05</vt:lpstr>
      <vt:lpstr>Secure microservices and APIs</vt:lpstr>
      <vt:lpstr>Integrate with external identity providers</vt:lpstr>
      <vt:lpstr>Full Stack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45</cp:revision>
  <dcterms:created xsi:type="dcterms:W3CDTF">2024-08-09T17:51:35Z</dcterms:created>
  <dcterms:modified xsi:type="dcterms:W3CDTF">2024-08-10T22:49:33Z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